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9" r:id="rId2"/>
    <p:sldId id="327" r:id="rId3"/>
    <p:sldId id="323" r:id="rId4"/>
    <p:sldId id="266" r:id="rId5"/>
    <p:sldId id="277" r:id="rId6"/>
    <p:sldId id="280" r:id="rId7"/>
    <p:sldId id="328" r:id="rId8"/>
    <p:sldId id="273" r:id="rId9"/>
    <p:sldId id="336" r:id="rId10"/>
    <p:sldId id="337" r:id="rId11"/>
    <p:sldId id="339" r:id="rId12"/>
    <p:sldId id="340" r:id="rId13"/>
    <p:sldId id="341" r:id="rId14"/>
    <p:sldId id="342" r:id="rId15"/>
    <p:sldId id="343" r:id="rId16"/>
    <p:sldId id="307" r:id="rId17"/>
    <p:sldId id="308" r:id="rId18"/>
    <p:sldId id="344" r:id="rId19"/>
    <p:sldId id="304" r:id="rId20"/>
    <p:sldId id="301" r:id="rId21"/>
    <p:sldId id="303" r:id="rId22"/>
    <p:sldId id="321" r:id="rId23"/>
    <p:sldId id="311" r:id="rId24"/>
    <p:sldId id="324" r:id="rId25"/>
    <p:sldId id="325" r:id="rId26"/>
    <p:sldId id="326" r:id="rId27"/>
    <p:sldId id="334" r:id="rId28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  <a:srgbClr val="FFFFFF"/>
    <a:srgbClr val="FFCC00"/>
    <a:srgbClr val="FF9900"/>
    <a:srgbClr val="FF9933"/>
    <a:srgbClr val="FF99FF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>
      <p:cViewPr varScale="1">
        <p:scale>
          <a:sx n="69" d="100"/>
          <a:sy n="69" d="100"/>
        </p:scale>
        <p:origin x="-110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0E7F93-1516-4AF4-9B1D-E57336F43BC4}" type="doc">
      <dgm:prSet loTypeId="urn:microsoft.com/office/officeart/2005/8/layout/hProcess9" loCatId="process" qsTypeId="urn:microsoft.com/office/officeart/2005/8/quickstyle/simple2" qsCatId="simple" csTypeId="urn:microsoft.com/office/officeart/2005/8/colors/accent6_2" csCatId="accent6" phldr="1"/>
      <dgm:spPr/>
    </dgm:pt>
    <dgm:pt modelId="{DBEFA169-D8D6-4012-B632-C44A554CADA9}">
      <dgm:prSet phldrT="[文字]" custT="1"/>
      <dgm:spPr>
        <a:solidFill>
          <a:srgbClr val="002060"/>
        </a:solidFill>
      </dgm:spPr>
      <dgm:t>
        <a:bodyPr/>
        <a:lstStyle/>
        <a:p>
          <a:r>
            <a:rPr lang="zh-TW" sz="2200" b="1" dirty="0" smtClean="0">
              <a:latin typeface="微軟正黑體" pitchFamily="34" charset="-120"/>
              <a:ea typeface="微軟正黑體" pitchFamily="34" charset="-120"/>
            </a:rPr>
            <a:t>第二次</a:t>
          </a:r>
          <a:r>
            <a:rPr lang="zh-TW" altLang="en-US" sz="2200" b="1" dirty="0" smtClean="0">
              <a:latin typeface="微軟正黑體" pitchFamily="34" charset="-120"/>
              <a:ea typeface="微軟正黑體" pitchFamily="34" charset="-120"/>
            </a:rPr>
            <a:t>  </a:t>
          </a:r>
          <a:r>
            <a:rPr lang="zh-TW" sz="2200" b="1" dirty="0" smtClean="0">
              <a:latin typeface="微軟正黑體" pitchFamily="34" charset="-120"/>
              <a:ea typeface="微軟正黑體" pitchFamily="34" charset="-120"/>
            </a:rPr>
            <a:t>志願選填系統模擬</a:t>
          </a:r>
          <a:r>
            <a:rPr lang="zh-TW" altLang="en-US" sz="2200" b="1" dirty="0" smtClean="0">
              <a:latin typeface="微軟正黑體" pitchFamily="34" charset="-120"/>
              <a:ea typeface="微軟正黑體" pitchFamily="34" charset="-120"/>
            </a:rPr>
            <a:t>    </a:t>
          </a:r>
          <a:r>
            <a:rPr lang="zh-TW" sz="2200" b="1" dirty="0" smtClean="0">
              <a:latin typeface="微軟正黑體" pitchFamily="34" charset="-120"/>
              <a:ea typeface="微軟正黑體" pitchFamily="34" charset="-120"/>
            </a:rPr>
            <a:t>選填</a:t>
          </a:r>
          <a:endParaRPr lang="zh-TW" altLang="en-US" sz="2200" b="1" dirty="0">
            <a:latin typeface="微軟正黑體" pitchFamily="34" charset="-120"/>
            <a:ea typeface="微軟正黑體" pitchFamily="34" charset="-120"/>
          </a:endParaRPr>
        </a:p>
      </dgm:t>
    </dgm:pt>
    <dgm:pt modelId="{F8066BDC-1DE3-417E-AEB4-13671F3FC976}" type="parTrans" cxnId="{4E0D990B-97A5-4FC6-97D7-79A212CC696C}">
      <dgm:prSet/>
      <dgm:spPr/>
      <dgm:t>
        <a:bodyPr/>
        <a:lstStyle/>
        <a:p>
          <a:endParaRPr lang="zh-TW" altLang="en-US"/>
        </a:p>
      </dgm:t>
    </dgm:pt>
    <dgm:pt modelId="{390CE187-FBEF-4435-BB4E-5BE59059C5DA}" type="sibTrans" cxnId="{4E0D990B-97A5-4FC6-97D7-79A212CC696C}">
      <dgm:prSet/>
      <dgm:spPr/>
      <dgm:t>
        <a:bodyPr/>
        <a:lstStyle/>
        <a:p>
          <a:endParaRPr lang="zh-TW" altLang="en-US"/>
        </a:p>
      </dgm:t>
    </dgm:pt>
    <dgm:pt modelId="{18D2F270-F349-4D57-BAD5-F3815F53CCD4}">
      <dgm:prSet phldrT="[文字]" custT="1"/>
      <dgm:spPr>
        <a:solidFill>
          <a:srgbClr val="002060"/>
        </a:solidFill>
      </dgm:spPr>
      <dgm:t>
        <a:bodyPr/>
        <a:lstStyle/>
        <a:p>
          <a:r>
            <a:rPr lang="zh-TW" altLang="en-US" sz="2200" b="1" dirty="0" smtClean="0">
              <a:latin typeface="微軟正黑體" pitchFamily="34" charset="-120"/>
              <a:ea typeface="微軟正黑體" pitchFamily="34" charset="-120"/>
            </a:rPr>
            <a:t>免試           入學    正式     志願    選填</a:t>
          </a:r>
          <a:endParaRPr lang="zh-TW" altLang="en-US" sz="2200" b="1" dirty="0">
            <a:latin typeface="微軟正黑體" pitchFamily="34" charset="-120"/>
            <a:ea typeface="微軟正黑體" pitchFamily="34" charset="-120"/>
          </a:endParaRPr>
        </a:p>
      </dgm:t>
    </dgm:pt>
    <dgm:pt modelId="{763D713F-F3B6-4831-A5F7-BBDB3FFC1A7F}" type="parTrans" cxnId="{2295C69C-4F21-474C-B7D4-91867FA4DB8D}">
      <dgm:prSet/>
      <dgm:spPr/>
      <dgm:t>
        <a:bodyPr/>
        <a:lstStyle/>
        <a:p>
          <a:endParaRPr lang="zh-TW" altLang="en-US"/>
        </a:p>
      </dgm:t>
    </dgm:pt>
    <dgm:pt modelId="{5FCBF423-9E56-4598-8558-D803D547C407}" type="sibTrans" cxnId="{2295C69C-4F21-474C-B7D4-91867FA4DB8D}">
      <dgm:prSet/>
      <dgm:spPr/>
      <dgm:t>
        <a:bodyPr/>
        <a:lstStyle/>
        <a:p>
          <a:endParaRPr lang="zh-TW" altLang="en-US"/>
        </a:p>
      </dgm:t>
    </dgm:pt>
    <dgm:pt modelId="{6FCC4BC2-656D-464B-9FA4-032CE6D4E35D}">
      <dgm:prSet phldrT="[文字]" custT="1"/>
      <dgm:spPr>
        <a:solidFill>
          <a:srgbClr val="002060"/>
        </a:solidFill>
      </dgm:spPr>
      <dgm:t>
        <a:bodyPr/>
        <a:lstStyle/>
        <a:p>
          <a:r>
            <a:rPr lang="zh-TW" sz="2200" b="1" dirty="0" smtClean="0">
              <a:latin typeface="微軟正黑體" pitchFamily="34" charset="-120"/>
              <a:ea typeface="微軟正黑體" pitchFamily="34" charset="-120"/>
            </a:rPr>
            <a:t>第二次</a:t>
          </a:r>
          <a:endParaRPr lang="en-US" altLang="zh-TW" sz="2200" b="1" dirty="0" smtClean="0">
            <a:latin typeface="微軟正黑體" pitchFamily="34" charset="-120"/>
            <a:ea typeface="微軟正黑體" pitchFamily="34" charset="-120"/>
          </a:endParaRPr>
        </a:p>
        <a:p>
          <a:r>
            <a:rPr lang="zh-TW" sz="2000" b="1" dirty="0" smtClean="0">
              <a:latin typeface="微軟正黑體" pitchFamily="34" charset="-120"/>
              <a:ea typeface="微軟正黑體" pitchFamily="34" charset="-120"/>
            </a:rPr>
            <a:t>適性</a:t>
          </a:r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     </a:t>
          </a:r>
          <a:r>
            <a:rPr lang="zh-TW" sz="2000" b="1" dirty="0" smtClean="0">
              <a:latin typeface="微軟正黑體" pitchFamily="34" charset="-120"/>
              <a:ea typeface="微軟正黑體" pitchFamily="34" charset="-120"/>
            </a:rPr>
            <a:t>輔導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63116700-6BB0-4A9A-AE8F-7666D71FBBD8}" type="parTrans" cxnId="{261738E5-C3EE-44AE-A4E4-310C0592C01B}">
      <dgm:prSet/>
      <dgm:spPr/>
      <dgm:t>
        <a:bodyPr/>
        <a:lstStyle/>
        <a:p>
          <a:endParaRPr lang="zh-TW" altLang="en-US"/>
        </a:p>
      </dgm:t>
    </dgm:pt>
    <dgm:pt modelId="{C3BC9AFD-36F9-4E6D-9302-8BDBDD9E57D9}" type="sibTrans" cxnId="{261738E5-C3EE-44AE-A4E4-310C0592C01B}">
      <dgm:prSet/>
      <dgm:spPr/>
      <dgm:t>
        <a:bodyPr/>
        <a:lstStyle/>
        <a:p>
          <a:endParaRPr lang="zh-TW" altLang="en-US"/>
        </a:p>
      </dgm:t>
    </dgm:pt>
    <dgm:pt modelId="{4F8CBC1B-332B-4028-A485-C58D64F93EA2}">
      <dgm:prSet custT="1"/>
      <dgm:spPr>
        <a:solidFill>
          <a:srgbClr val="002060"/>
        </a:solidFill>
      </dgm:spPr>
      <dgm:t>
        <a:bodyPr/>
        <a:lstStyle/>
        <a:p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準備       階段</a:t>
          </a:r>
          <a:endParaRPr lang="en-US" altLang="zh-TW" sz="2400" b="1" dirty="0" smtClean="0">
            <a:latin typeface="微軟正黑體" pitchFamily="34" charset="-120"/>
            <a:ea typeface="微軟正黑體" pitchFamily="34" charset="-120"/>
          </a:endParaRPr>
        </a:p>
        <a:p>
          <a:r>
            <a:rPr lang="en-US" altLang="zh-TW" sz="2400" b="1" dirty="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三上</a:t>
          </a:r>
          <a:r>
            <a:rPr lang="en-US" altLang="zh-TW" sz="2400" b="1" dirty="0" smtClean="0">
              <a:latin typeface="微軟正黑體" pitchFamily="34" charset="-120"/>
              <a:ea typeface="微軟正黑體" pitchFamily="34" charset="-120"/>
            </a:rPr>
            <a:t>)</a:t>
          </a:r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 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63BCF4B8-65AA-47DE-95AD-046A20981951}" type="parTrans" cxnId="{DDD02760-8A4D-4D46-81EA-CC573555B0FA}">
      <dgm:prSet/>
      <dgm:spPr/>
      <dgm:t>
        <a:bodyPr/>
        <a:lstStyle/>
        <a:p>
          <a:endParaRPr lang="zh-TW" altLang="en-US"/>
        </a:p>
      </dgm:t>
    </dgm:pt>
    <dgm:pt modelId="{4AB8BA28-ECCC-4EE6-A48C-8EBF9B69FDEC}" type="sibTrans" cxnId="{DDD02760-8A4D-4D46-81EA-CC573555B0FA}">
      <dgm:prSet/>
      <dgm:spPr/>
      <dgm:t>
        <a:bodyPr/>
        <a:lstStyle/>
        <a:p>
          <a:endParaRPr lang="zh-TW" altLang="en-US"/>
        </a:p>
      </dgm:t>
    </dgm:pt>
    <dgm:pt modelId="{EE6426B5-03DA-45B3-8B9D-3C28BBED243A}">
      <dgm:prSet custT="1"/>
      <dgm:spPr>
        <a:solidFill>
          <a:srgbClr val="002060"/>
        </a:solidFill>
      </dgm:spPr>
      <dgm:t>
        <a:bodyPr/>
        <a:lstStyle/>
        <a:p>
          <a:r>
            <a:rPr lang="zh-TW" altLang="en-US" sz="2200" b="1" dirty="0" smtClean="0">
              <a:latin typeface="微軟正黑體" pitchFamily="34" charset="-120"/>
              <a:ea typeface="微軟正黑體" pitchFamily="34" charset="-120"/>
            </a:rPr>
            <a:t>第一次  志願選填系統模擬    選填</a:t>
          </a:r>
          <a:endParaRPr lang="zh-TW" altLang="en-US" sz="2200" b="1" dirty="0">
            <a:latin typeface="微軟正黑體" pitchFamily="34" charset="-120"/>
            <a:ea typeface="微軟正黑體" pitchFamily="34" charset="-120"/>
          </a:endParaRPr>
        </a:p>
      </dgm:t>
    </dgm:pt>
    <dgm:pt modelId="{D116B4DF-DD03-4328-94A2-987DB56CE3B9}" type="sibTrans" cxnId="{C1C284C8-2EC4-4E76-9C3B-311AB50A300C}">
      <dgm:prSet/>
      <dgm:spPr/>
      <dgm:t>
        <a:bodyPr/>
        <a:lstStyle/>
        <a:p>
          <a:endParaRPr lang="zh-TW" altLang="en-US"/>
        </a:p>
      </dgm:t>
    </dgm:pt>
    <dgm:pt modelId="{C50CAD69-98CA-4ACE-88F3-F6ED352C6361}" type="parTrans" cxnId="{C1C284C8-2EC4-4E76-9C3B-311AB50A300C}">
      <dgm:prSet/>
      <dgm:spPr/>
      <dgm:t>
        <a:bodyPr/>
        <a:lstStyle/>
        <a:p>
          <a:endParaRPr lang="zh-TW" altLang="en-US"/>
        </a:p>
      </dgm:t>
    </dgm:pt>
    <dgm:pt modelId="{86137E48-BE78-496F-90DB-68CB74E14B20}">
      <dgm:prSet phldrT="[文字]" custT="1"/>
      <dgm:spPr>
        <a:solidFill>
          <a:srgbClr val="002060"/>
        </a:solidFill>
      </dgm:spPr>
      <dgm:t>
        <a:bodyPr/>
        <a:lstStyle/>
        <a:p>
          <a:r>
            <a:rPr lang="zh-TW" sz="2200" b="1" dirty="0" smtClean="0">
              <a:latin typeface="微軟正黑體" pitchFamily="34" charset="-120"/>
              <a:ea typeface="微軟正黑體" pitchFamily="34" charset="-120"/>
            </a:rPr>
            <a:t>第一次</a:t>
          </a:r>
          <a:endParaRPr lang="en-US" altLang="zh-TW" sz="2200" b="1" dirty="0" smtClean="0">
            <a:latin typeface="微軟正黑體" pitchFamily="34" charset="-120"/>
            <a:ea typeface="微軟正黑體" pitchFamily="34" charset="-120"/>
          </a:endParaRPr>
        </a:p>
        <a:p>
          <a:r>
            <a:rPr lang="zh-TW" sz="2000" b="1" dirty="0" smtClean="0">
              <a:latin typeface="微軟正黑體" pitchFamily="34" charset="-120"/>
              <a:ea typeface="微軟正黑體" pitchFamily="34" charset="-120"/>
            </a:rPr>
            <a:t>適性</a:t>
          </a:r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     </a:t>
          </a:r>
          <a:r>
            <a:rPr lang="zh-TW" sz="2000" b="1" dirty="0" smtClean="0">
              <a:latin typeface="微軟正黑體" pitchFamily="34" charset="-120"/>
              <a:ea typeface="微軟正黑體" pitchFamily="34" charset="-120"/>
            </a:rPr>
            <a:t>輔導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D6FB1B70-0902-4B36-8FDF-E2CDEA82C24A}" type="sibTrans" cxnId="{6AC8518D-0093-4D5E-A4E4-2EADCB6C7122}">
      <dgm:prSet/>
      <dgm:spPr/>
      <dgm:t>
        <a:bodyPr/>
        <a:lstStyle/>
        <a:p>
          <a:endParaRPr lang="zh-TW" altLang="en-US"/>
        </a:p>
      </dgm:t>
    </dgm:pt>
    <dgm:pt modelId="{1479DD82-0E9E-4274-B2E2-F3D020B2089B}" type="parTrans" cxnId="{6AC8518D-0093-4D5E-A4E4-2EADCB6C7122}">
      <dgm:prSet/>
      <dgm:spPr/>
      <dgm:t>
        <a:bodyPr/>
        <a:lstStyle/>
        <a:p>
          <a:endParaRPr lang="zh-TW" altLang="en-US"/>
        </a:p>
      </dgm:t>
    </dgm:pt>
    <dgm:pt modelId="{C9337045-6E39-493D-847F-8DDF04A61178}" type="pres">
      <dgm:prSet presAssocID="{080E7F93-1516-4AF4-9B1D-E57336F43BC4}" presName="CompostProcess" presStyleCnt="0">
        <dgm:presLayoutVars>
          <dgm:dir/>
          <dgm:resizeHandles val="exact"/>
        </dgm:presLayoutVars>
      </dgm:prSet>
      <dgm:spPr/>
    </dgm:pt>
    <dgm:pt modelId="{38D7E8FC-7B26-417B-AC94-5B447D87325C}" type="pres">
      <dgm:prSet presAssocID="{080E7F93-1516-4AF4-9B1D-E57336F43BC4}" presName="arrow" presStyleLbl="bgShp" presStyleIdx="0" presStyleCnt="1" custScaleX="117647" custLinFactNeighborX="-6320" custLinFactNeighborY="-22173"/>
      <dgm:spPr>
        <a:solidFill>
          <a:srgbClr val="92D050"/>
        </a:solidFill>
      </dgm:spPr>
    </dgm:pt>
    <dgm:pt modelId="{43EF21DC-7CA5-4F48-9A1C-A55DD00B2FA7}" type="pres">
      <dgm:prSet presAssocID="{080E7F93-1516-4AF4-9B1D-E57336F43BC4}" presName="linearProcess" presStyleCnt="0"/>
      <dgm:spPr/>
    </dgm:pt>
    <dgm:pt modelId="{FEBA143D-C8D0-4FAF-B71C-D4790C2E7A2E}" type="pres">
      <dgm:prSet presAssocID="{4F8CBC1B-332B-4028-A485-C58D64F93EA2}" presName="textNode" presStyleLbl="node1" presStyleIdx="0" presStyleCnt="6" custScaleX="74793" custScaleY="144686" custLinFactNeighborX="41933" custLinFactNeighborY="2404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762AFF-DBB5-4AE1-B91F-5392BE273D65}" type="pres">
      <dgm:prSet presAssocID="{4AB8BA28-ECCC-4EE6-A48C-8EBF9B69FDEC}" presName="sibTrans" presStyleCnt="0"/>
      <dgm:spPr/>
    </dgm:pt>
    <dgm:pt modelId="{70C24287-69EA-43FB-8AED-A72D68E81B73}" type="pres">
      <dgm:prSet presAssocID="{EE6426B5-03DA-45B3-8B9D-3C28BBED243A}" presName="textNode" presStyleLbl="node1" presStyleIdx="1" presStyleCnt="6" custScaleY="150292" custLinFactNeighborX="22471" custLinFactNeighborY="2442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C95560-D142-456F-9318-550EA42D2D34}" type="pres">
      <dgm:prSet presAssocID="{D116B4DF-DD03-4328-94A2-987DB56CE3B9}" presName="sibTrans" presStyleCnt="0"/>
      <dgm:spPr/>
    </dgm:pt>
    <dgm:pt modelId="{CC64D71D-3340-42D5-8C1F-DF394B5CA8CE}" type="pres">
      <dgm:prSet presAssocID="{86137E48-BE78-496F-90DB-68CB74E14B20}" presName="textNode" presStyleLbl="node1" presStyleIdx="2" presStyleCnt="6" custScaleX="79680" custScaleY="141777" custLinFactNeighborX="-816" custLinFactNeighborY="2359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A9336B-BDC5-426D-95FC-ED29CB67529E}" type="pres">
      <dgm:prSet presAssocID="{D6FB1B70-0902-4B36-8FDF-E2CDEA82C24A}" presName="sibTrans" presStyleCnt="0"/>
      <dgm:spPr/>
    </dgm:pt>
    <dgm:pt modelId="{1B12AA0C-EDE2-4B84-9D90-12DADB6326E8}" type="pres">
      <dgm:prSet presAssocID="{DBEFA169-D8D6-4012-B632-C44A554CADA9}" presName="textNode" presStyleLbl="node1" presStyleIdx="3" presStyleCnt="6" custScaleY="150824" custLinFactNeighborX="-43564" custLinFactNeighborY="241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A0ACE5-7A5A-4412-9A31-10672C6F31A7}" type="pres">
      <dgm:prSet presAssocID="{390CE187-FBEF-4435-BB4E-5BE59059C5DA}" presName="sibTrans" presStyleCnt="0"/>
      <dgm:spPr/>
    </dgm:pt>
    <dgm:pt modelId="{67F84E6C-FA24-465C-A035-B3F31FB721EE}" type="pres">
      <dgm:prSet presAssocID="{6FCC4BC2-656D-464B-9FA4-032CE6D4E35D}" presName="textNode" presStyleLbl="node1" presStyleIdx="4" presStyleCnt="6" custScaleX="82009" custScaleY="141104" custLinFactNeighborX="-73938" custLinFactNeighborY="2225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76393B-978F-4CB1-8F7C-E010193E674C}" type="pres">
      <dgm:prSet presAssocID="{C3BC9AFD-36F9-4E6D-9302-8BDBDD9E57D9}" presName="sibTrans" presStyleCnt="0"/>
      <dgm:spPr/>
    </dgm:pt>
    <dgm:pt modelId="{AF225500-C412-4761-9A8D-8947E849AE4B}" type="pres">
      <dgm:prSet presAssocID="{18D2F270-F349-4D57-BAD5-F3815F53CCD4}" presName="textNode" presStyleLbl="node1" presStyleIdx="5" presStyleCnt="6" custScaleX="80971" custScaleY="154134" custLinFactX="-81" custLinFactNeighborX="-100000" custLinFactNeighborY="2404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6913DD7-739B-45BD-8E98-CC038A57AA5D}" type="presOf" srcId="{18D2F270-F349-4D57-BAD5-F3815F53CCD4}" destId="{AF225500-C412-4761-9A8D-8947E849AE4B}" srcOrd="0" destOrd="0" presId="urn:microsoft.com/office/officeart/2005/8/layout/hProcess9"/>
    <dgm:cxn modelId="{261738E5-C3EE-44AE-A4E4-310C0592C01B}" srcId="{080E7F93-1516-4AF4-9B1D-E57336F43BC4}" destId="{6FCC4BC2-656D-464B-9FA4-032CE6D4E35D}" srcOrd="4" destOrd="0" parTransId="{63116700-6BB0-4A9A-AE8F-7666D71FBBD8}" sibTransId="{C3BC9AFD-36F9-4E6D-9302-8BDBDD9E57D9}"/>
    <dgm:cxn modelId="{5D2EDBB1-2BCC-41D2-AAB3-8BDEFE329511}" type="presOf" srcId="{DBEFA169-D8D6-4012-B632-C44A554CADA9}" destId="{1B12AA0C-EDE2-4B84-9D90-12DADB6326E8}" srcOrd="0" destOrd="0" presId="urn:microsoft.com/office/officeart/2005/8/layout/hProcess9"/>
    <dgm:cxn modelId="{C3580323-2E3C-4321-83D9-493E94F6F61E}" type="presOf" srcId="{86137E48-BE78-496F-90DB-68CB74E14B20}" destId="{CC64D71D-3340-42D5-8C1F-DF394B5CA8CE}" srcOrd="0" destOrd="0" presId="urn:microsoft.com/office/officeart/2005/8/layout/hProcess9"/>
    <dgm:cxn modelId="{6AC8518D-0093-4D5E-A4E4-2EADCB6C7122}" srcId="{080E7F93-1516-4AF4-9B1D-E57336F43BC4}" destId="{86137E48-BE78-496F-90DB-68CB74E14B20}" srcOrd="2" destOrd="0" parTransId="{1479DD82-0E9E-4274-B2E2-F3D020B2089B}" sibTransId="{D6FB1B70-0902-4B36-8FDF-E2CDEA82C24A}"/>
    <dgm:cxn modelId="{B0A41AB3-D208-40E8-B0DC-530558D82D8D}" type="presOf" srcId="{6FCC4BC2-656D-464B-9FA4-032CE6D4E35D}" destId="{67F84E6C-FA24-465C-A035-B3F31FB721EE}" srcOrd="0" destOrd="0" presId="urn:microsoft.com/office/officeart/2005/8/layout/hProcess9"/>
    <dgm:cxn modelId="{DDD02760-8A4D-4D46-81EA-CC573555B0FA}" srcId="{080E7F93-1516-4AF4-9B1D-E57336F43BC4}" destId="{4F8CBC1B-332B-4028-A485-C58D64F93EA2}" srcOrd="0" destOrd="0" parTransId="{63BCF4B8-65AA-47DE-95AD-046A20981951}" sibTransId="{4AB8BA28-ECCC-4EE6-A48C-8EBF9B69FDEC}"/>
    <dgm:cxn modelId="{DC3AB73E-9C45-429A-8FCF-53D1D6D9FEA8}" type="presOf" srcId="{4F8CBC1B-332B-4028-A485-C58D64F93EA2}" destId="{FEBA143D-C8D0-4FAF-B71C-D4790C2E7A2E}" srcOrd="0" destOrd="0" presId="urn:microsoft.com/office/officeart/2005/8/layout/hProcess9"/>
    <dgm:cxn modelId="{C1C284C8-2EC4-4E76-9C3B-311AB50A300C}" srcId="{080E7F93-1516-4AF4-9B1D-E57336F43BC4}" destId="{EE6426B5-03DA-45B3-8B9D-3C28BBED243A}" srcOrd="1" destOrd="0" parTransId="{C50CAD69-98CA-4ACE-88F3-F6ED352C6361}" sibTransId="{D116B4DF-DD03-4328-94A2-987DB56CE3B9}"/>
    <dgm:cxn modelId="{4E0D990B-97A5-4FC6-97D7-79A212CC696C}" srcId="{080E7F93-1516-4AF4-9B1D-E57336F43BC4}" destId="{DBEFA169-D8D6-4012-B632-C44A554CADA9}" srcOrd="3" destOrd="0" parTransId="{F8066BDC-1DE3-417E-AEB4-13671F3FC976}" sibTransId="{390CE187-FBEF-4435-BB4E-5BE59059C5DA}"/>
    <dgm:cxn modelId="{655E0218-8C71-4DB8-8EA6-443F0EB55C32}" type="presOf" srcId="{080E7F93-1516-4AF4-9B1D-E57336F43BC4}" destId="{C9337045-6E39-493D-847F-8DDF04A61178}" srcOrd="0" destOrd="0" presId="urn:microsoft.com/office/officeart/2005/8/layout/hProcess9"/>
    <dgm:cxn modelId="{2295C69C-4F21-474C-B7D4-91867FA4DB8D}" srcId="{080E7F93-1516-4AF4-9B1D-E57336F43BC4}" destId="{18D2F270-F349-4D57-BAD5-F3815F53CCD4}" srcOrd="5" destOrd="0" parTransId="{763D713F-F3B6-4831-A5F7-BBDB3FFC1A7F}" sibTransId="{5FCBF423-9E56-4598-8558-D803D547C407}"/>
    <dgm:cxn modelId="{193E5062-BC44-4879-9EDB-D7F81D60F4AC}" type="presOf" srcId="{EE6426B5-03DA-45B3-8B9D-3C28BBED243A}" destId="{70C24287-69EA-43FB-8AED-A72D68E81B73}" srcOrd="0" destOrd="0" presId="urn:microsoft.com/office/officeart/2005/8/layout/hProcess9"/>
    <dgm:cxn modelId="{544EB05B-60CF-4F75-AF43-BC3CFD153CCE}" type="presParOf" srcId="{C9337045-6E39-493D-847F-8DDF04A61178}" destId="{38D7E8FC-7B26-417B-AC94-5B447D87325C}" srcOrd="0" destOrd="0" presId="urn:microsoft.com/office/officeart/2005/8/layout/hProcess9"/>
    <dgm:cxn modelId="{1A56D4C1-2A3B-4B86-AFE7-C30FEB73E6C9}" type="presParOf" srcId="{C9337045-6E39-493D-847F-8DDF04A61178}" destId="{43EF21DC-7CA5-4F48-9A1C-A55DD00B2FA7}" srcOrd="1" destOrd="0" presId="urn:microsoft.com/office/officeart/2005/8/layout/hProcess9"/>
    <dgm:cxn modelId="{24B788C3-69D1-4498-A9D7-2A13626C8BD0}" type="presParOf" srcId="{43EF21DC-7CA5-4F48-9A1C-A55DD00B2FA7}" destId="{FEBA143D-C8D0-4FAF-B71C-D4790C2E7A2E}" srcOrd="0" destOrd="0" presId="urn:microsoft.com/office/officeart/2005/8/layout/hProcess9"/>
    <dgm:cxn modelId="{2169BDC5-5572-45A6-9B27-74BE3E3ACB87}" type="presParOf" srcId="{43EF21DC-7CA5-4F48-9A1C-A55DD00B2FA7}" destId="{06762AFF-DBB5-4AE1-B91F-5392BE273D65}" srcOrd="1" destOrd="0" presId="urn:microsoft.com/office/officeart/2005/8/layout/hProcess9"/>
    <dgm:cxn modelId="{07FEE7A1-BBF1-4830-9883-B61646A41082}" type="presParOf" srcId="{43EF21DC-7CA5-4F48-9A1C-A55DD00B2FA7}" destId="{70C24287-69EA-43FB-8AED-A72D68E81B73}" srcOrd="2" destOrd="0" presId="urn:microsoft.com/office/officeart/2005/8/layout/hProcess9"/>
    <dgm:cxn modelId="{920328A6-C674-4677-BEE4-12B6C23164D6}" type="presParOf" srcId="{43EF21DC-7CA5-4F48-9A1C-A55DD00B2FA7}" destId="{5EC95560-D142-456F-9318-550EA42D2D34}" srcOrd="3" destOrd="0" presId="urn:microsoft.com/office/officeart/2005/8/layout/hProcess9"/>
    <dgm:cxn modelId="{5E72FDE2-7DBD-4254-B08B-BAF64A667828}" type="presParOf" srcId="{43EF21DC-7CA5-4F48-9A1C-A55DD00B2FA7}" destId="{CC64D71D-3340-42D5-8C1F-DF394B5CA8CE}" srcOrd="4" destOrd="0" presId="urn:microsoft.com/office/officeart/2005/8/layout/hProcess9"/>
    <dgm:cxn modelId="{EE3863F3-5EE3-4FAB-A262-E399D08F8758}" type="presParOf" srcId="{43EF21DC-7CA5-4F48-9A1C-A55DD00B2FA7}" destId="{10A9336B-BDC5-426D-95FC-ED29CB67529E}" srcOrd="5" destOrd="0" presId="urn:microsoft.com/office/officeart/2005/8/layout/hProcess9"/>
    <dgm:cxn modelId="{0DC23981-2C4C-4458-A9F8-B78D4A75D65E}" type="presParOf" srcId="{43EF21DC-7CA5-4F48-9A1C-A55DD00B2FA7}" destId="{1B12AA0C-EDE2-4B84-9D90-12DADB6326E8}" srcOrd="6" destOrd="0" presId="urn:microsoft.com/office/officeart/2005/8/layout/hProcess9"/>
    <dgm:cxn modelId="{9D74706E-6766-4827-993A-A3CAC7C13B53}" type="presParOf" srcId="{43EF21DC-7CA5-4F48-9A1C-A55DD00B2FA7}" destId="{3AA0ACE5-7A5A-4412-9A31-10672C6F31A7}" srcOrd="7" destOrd="0" presId="urn:microsoft.com/office/officeart/2005/8/layout/hProcess9"/>
    <dgm:cxn modelId="{ACDD1C56-D5C0-4767-BD58-EEBCC2559742}" type="presParOf" srcId="{43EF21DC-7CA5-4F48-9A1C-A55DD00B2FA7}" destId="{67F84E6C-FA24-465C-A035-B3F31FB721EE}" srcOrd="8" destOrd="0" presId="urn:microsoft.com/office/officeart/2005/8/layout/hProcess9"/>
    <dgm:cxn modelId="{FD949CC5-AD07-4F96-AF7F-FB1BBDF7D54E}" type="presParOf" srcId="{43EF21DC-7CA5-4F48-9A1C-A55DD00B2FA7}" destId="{0276393B-978F-4CB1-8F7C-E010193E674C}" srcOrd="9" destOrd="0" presId="urn:microsoft.com/office/officeart/2005/8/layout/hProcess9"/>
    <dgm:cxn modelId="{A637D3A7-B2FE-448A-B734-C49EA266E17D}" type="presParOf" srcId="{43EF21DC-7CA5-4F48-9A1C-A55DD00B2FA7}" destId="{AF225500-C412-4761-9A8D-8947E849AE4B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D7E8FC-7B26-417B-AC94-5B447D87325C}">
      <dsp:nvSpPr>
        <dsp:cNvPr id="0" name=""/>
        <dsp:cNvSpPr/>
      </dsp:nvSpPr>
      <dsp:spPr>
        <a:xfrm>
          <a:off x="0" y="0"/>
          <a:ext cx="9143995" cy="3538724"/>
        </a:xfrm>
        <a:prstGeom prst="rightArrow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BA143D-C8D0-4FAF-B71C-D4790C2E7A2E}">
      <dsp:nvSpPr>
        <dsp:cNvPr id="0" name=""/>
        <dsp:cNvSpPr/>
      </dsp:nvSpPr>
      <dsp:spPr>
        <a:xfrm>
          <a:off x="87135" y="1085680"/>
          <a:ext cx="1178362" cy="2048015"/>
        </a:xfrm>
        <a:prstGeom prst="round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準備       階段</a:t>
          </a:r>
          <a:endParaRPr lang="en-US" altLang="zh-TW" sz="2400" b="1" kern="1200" dirty="0" smtClean="0">
            <a:latin typeface="微軟正黑體" pitchFamily="34" charset="-120"/>
            <a:ea typeface="微軟正黑體" pitchFamily="34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三上</a:t>
          </a:r>
          <a:r>
            <a:rPr lang="en-US" altLang="zh-TW" sz="2400" b="1" kern="1200" dirty="0" smtClean="0">
              <a:latin typeface="微軟正黑體" pitchFamily="34" charset="-120"/>
              <a:ea typeface="微軟正黑體" pitchFamily="34" charset="-120"/>
            </a:rPr>
            <a:t>)</a:t>
          </a: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 </a:t>
          </a:r>
          <a:endParaRPr lang="zh-TW" altLang="en-US" sz="2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87135" y="1085680"/>
        <a:ext cx="1178362" cy="2048015"/>
      </dsp:txXfrm>
    </dsp:sp>
    <dsp:sp modelId="{70C24287-69EA-43FB-8AED-A72D68E81B73}">
      <dsp:nvSpPr>
        <dsp:cNvPr id="0" name=""/>
        <dsp:cNvSpPr/>
      </dsp:nvSpPr>
      <dsp:spPr>
        <a:xfrm>
          <a:off x="1423670" y="1051369"/>
          <a:ext cx="1575498" cy="2127367"/>
        </a:xfrm>
        <a:prstGeom prst="round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latin typeface="微軟正黑體" pitchFamily="34" charset="-120"/>
              <a:ea typeface="微軟正黑體" pitchFamily="34" charset="-120"/>
            </a:rPr>
            <a:t>第一次  志願選填系統模擬    選填</a:t>
          </a:r>
          <a:endParaRPr lang="zh-TW" altLang="en-US" sz="22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423670" y="1051369"/>
        <a:ext cx="1575498" cy="2127367"/>
      </dsp:txXfrm>
    </dsp:sp>
    <dsp:sp modelId="{CC64D71D-3340-42D5-8C1F-DF394B5CA8CE}">
      <dsp:nvSpPr>
        <dsp:cNvPr id="0" name=""/>
        <dsp:cNvSpPr/>
      </dsp:nvSpPr>
      <dsp:spPr>
        <a:xfrm>
          <a:off x="3149829" y="1099899"/>
          <a:ext cx="1255357" cy="2006838"/>
        </a:xfrm>
        <a:prstGeom prst="round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b="1" kern="1200" dirty="0" smtClean="0">
              <a:latin typeface="微軟正黑體" pitchFamily="34" charset="-120"/>
              <a:ea typeface="微軟正黑體" pitchFamily="34" charset="-120"/>
            </a:rPr>
            <a:t>第一次</a:t>
          </a:r>
          <a:endParaRPr lang="en-US" altLang="zh-TW" sz="2200" b="1" kern="1200" dirty="0" smtClean="0">
            <a:latin typeface="微軟正黑體" pitchFamily="34" charset="-120"/>
            <a:ea typeface="微軟正黑體" pitchFamily="34" charset="-12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1" kern="1200" dirty="0" smtClean="0">
              <a:latin typeface="微軟正黑體" pitchFamily="34" charset="-120"/>
              <a:ea typeface="微軟正黑體" pitchFamily="34" charset="-120"/>
            </a:rPr>
            <a:t>適性</a:t>
          </a: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     </a:t>
          </a:r>
          <a:r>
            <a:rPr lang="zh-TW" sz="2000" b="1" kern="1200" dirty="0" smtClean="0">
              <a:latin typeface="微軟正黑體" pitchFamily="34" charset="-120"/>
              <a:ea typeface="微軟正黑體" pitchFamily="34" charset="-120"/>
            </a:rPr>
            <a:t>輔導</a:t>
          </a:r>
          <a:endParaRPr lang="zh-TW" altLang="en-US" sz="20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149829" y="1099899"/>
        <a:ext cx="1255357" cy="2006838"/>
      </dsp:txXfrm>
    </dsp:sp>
    <dsp:sp modelId="{1B12AA0C-EDE2-4B84-9D90-12DADB6326E8}">
      <dsp:nvSpPr>
        <dsp:cNvPr id="0" name=""/>
        <dsp:cNvSpPr/>
      </dsp:nvSpPr>
      <dsp:spPr>
        <a:xfrm>
          <a:off x="4517626" y="1043838"/>
          <a:ext cx="1575498" cy="2134898"/>
        </a:xfrm>
        <a:prstGeom prst="round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b="1" kern="1200" dirty="0" smtClean="0">
              <a:latin typeface="微軟正黑體" pitchFamily="34" charset="-120"/>
              <a:ea typeface="微軟正黑體" pitchFamily="34" charset="-120"/>
            </a:rPr>
            <a:t>第二次</a:t>
          </a:r>
          <a:r>
            <a:rPr lang="zh-TW" altLang="en-US" sz="2200" b="1" kern="1200" dirty="0" smtClean="0">
              <a:latin typeface="微軟正黑體" pitchFamily="34" charset="-120"/>
              <a:ea typeface="微軟正黑體" pitchFamily="34" charset="-120"/>
            </a:rPr>
            <a:t>  </a:t>
          </a:r>
          <a:r>
            <a:rPr lang="zh-TW" sz="2200" b="1" kern="1200" dirty="0" smtClean="0">
              <a:latin typeface="微軟正黑體" pitchFamily="34" charset="-120"/>
              <a:ea typeface="微軟正黑體" pitchFamily="34" charset="-120"/>
            </a:rPr>
            <a:t>志願選填系統模擬</a:t>
          </a:r>
          <a:r>
            <a:rPr lang="zh-TW" altLang="en-US" sz="2200" b="1" kern="1200" dirty="0" smtClean="0">
              <a:latin typeface="微軟正黑體" pitchFamily="34" charset="-120"/>
              <a:ea typeface="微軟正黑體" pitchFamily="34" charset="-120"/>
            </a:rPr>
            <a:t>    </a:t>
          </a:r>
          <a:r>
            <a:rPr lang="zh-TW" sz="2200" b="1" kern="1200" dirty="0" smtClean="0">
              <a:latin typeface="微軟正黑體" pitchFamily="34" charset="-120"/>
              <a:ea typeface="微軟正黑體" pitchFamily="34" charset="-120"/>
            </a:rPr>
            <a:t>選填</a:t>
          </a:r>
          <a:endParaRPr lang="zh-TW" altLang="en-US" sz="22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517626" y="1043838"/>
        <a:ext cx="1575498" cy="2134898"/>
      </dsp:txXfrm>
    </dsp:sp>
    <dsp:sp modelId="{67F84E6C-FA24-465C-A035-B3F31FB721EE}">
      <dsp:nvSpPr>
        <dsp:cNvPr id="0" name=""/>
        <dsp:cNvSpPr/>
      </dsp:nvSpPr>
      <dsp:spPr>
        <a:xfrm>
          <a:off x="6229866" y="1085680"/>
          <a:ext cx="1292050" cy="1997312"/>
        </a:xfrm>
        <a:prstGeom prst="round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b="1" kern="1200" dirty="0" smtClean="0">
              <a:latin typeface="微軟正黑體" pitchFamily="34" charset="-120"/>
              <a:ea typeface="微軟正黑體" pitchFamily="34" charset="-120"/>
            </a:rPr>
            <a:t>第二次</a:t>
          </a:r>
          <a:endParaRPr lang="en-US" altLang="zh-TW" sz="2200" b="1" kern="1200" dirty="0" smtClean="0">
            <a:latin typeface="微軟正黑體" pitchFamily="34" charset="-120"/>
            <a:ea typeface="微軟正黑體" pitchFamily="34" charset="-12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1" kern="1200" dirty="0" smtClean="0">
              <a:latin typeface="微軟正黑體" pitchFamily="34" charset="-120"/>
              <a:ea typeface="微軟正黑體" pitchFamily="34" charset="-120"/>
            </a:rPr>
            <a:t>適性</a:t>
          </a: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     </a:t>
          </a:r>
          <a:r>
            <a:rPr lang="zh-TW" sz="2000" b="1" kern="1200" dirty="0" smtClean="0">
              <a:latin typeface="微軟正黑體" pitchFamily="34" charset="-120"/>
              <a:ea typeface="微軟正黑體" pitchFamily="34" charset="-120"/>
            </a:rPr>
            <a:t>輔導</a:t>
          </a:r>
          <a:endParaRPr lang="zh-TW" altLang="en-US" sz="20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6229866" y="1085680"/>
        <a:ext cx="1292050" cy="1997312"/>
      </dsp:txXfrm>
    </dsp:sp>
    <dsp:sp modelId="{AF225500-C412-4761-9A8D-8947E849AE4B}">
      <dsp:nvSpPr>
        <dsp:cNvPr id="0" name=""/>
        <dsp:cNvSpPr/>
      </dsp:nvSpPr>
      <dsp:spPr>
        <a:xfrm>
          <a:off x="7665850" y="1018812"/>
          <a:ext cx="1275697" cy="2181750"/>
        </a:xfrm>
        <a:prstGeom prst="round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latin typeface="微軟正黑體" pitchFamily="34" charset="-120"/>
              <a:ea typeface="微軟正黑體" pitchFamily="34" charset="-120"/>
            </a:rPr>
            <a:t>免試           入學    正式     志願    選填</a:t>
          </a:r>
          <a:endParaRPr lang="zh-TW" altLang="en-US" sz="22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7665850" y="1018812"/>
        <a:ext cx="1275697" cy="2181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DD2254C-7EBD-4B77-80D9-F364597F5693}" type="datetimeFigureOut">
              <a:rPr lang="zh-TW" altLang="en-US"/>
              <a:pPr>
                <a:defRPr/>
              </a:pPr>
              <a:t>2016/11/29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2D63C70-16BC-49B3-8C13-8F314195C8C2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fld id="{BC3C67C2-A474-49B7-BCF1-29E924A1469D}" type="slidenum">
              <a:rPr kumimoji="1" lang="en-US" altLang="zh-TW">
                <a:latin typeface="Arial" pitchFamily="34" charset="0"/>
                <a:ea typeface="微軟正黑體" pitchFamily="34" charset="-120"/>
              </a:rPr>
              <a:pPr>
                <a:buFont typeface="Wingdings" pitchFamily="2" charset="2"/>
                <a:buNone/>
              </a:pPr>
              <a:t>3</a:t>
            </a:fld>
            <a:endParaRPr kumimoji="1" lang="en-US" altLang="zh-TW">
              <a:latin typeface="Arial" pitchFamily="34" charset="0"/>
              <a:ea typeface="微軟正黑體" pitchFamily="34" charset="-120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4343400"/>
            <a:ext cx="5489575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zh-TW" smtClean="0">
              <a:latin typeface="Arial" pitchFamily="34" charset="0"/>
            </a:endParaRPr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130A5D9-9D1F-4137-9EF2-3EF45AF85FAB}" type="slidenum">
              <a:rPr kumimoji="1" lang="en-US" altLang="zh-TW" sz="1200">
                <a:solidFill>
                  <a:srgbClr val="000000"/>
                </a:solidFill>
                <a:latin typeface="Arial" pitchFamily="34" charset="0"/>
              </a:rPr>
              <a:pPr algn="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</a:t>
            </a:fld>
            <a:endParaRPr kumimoji="1" lang="en-US" altLang="zh-TW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Arial" pitchFamily="34" charset="0"/>
            </a:endParaRPr>
          </a:p>
        </p:txBody>
      </p:sp>
      <p:sp>
        <p:nvSpPr>
          <p:cNvPr id="92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28220A-365F-465D-851A-EB051D9ABD12}" type="slidenum">
              <a:rPr kumimoji="1" lang="en-US" altLang="zh-TW">
                <a:latin typeface="Arial" pitchFamily="34" charset="0"/>
              </a:rPr>
              <a:pPr/>
              <a:t>5</a:t>
            </a:fld>
            <a:endParaRPr kumimoji="1" lang="en-US" altLang="zh-TW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DC32A-1445-4981-8CC9-97EAF673F0AB}" type="datetimeFigureOut">
              <a:rPr lang="zh-TW" altLang="en-US"/>
              <a:pPr>
                <a:defRPr/>
              </a:pPr>
              <a:t>2016/11/29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039F5-C9AB-4639-8147-28700F585F6E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A4183-5EB1-4D3B-A611-581838C7264F}" type="datetimeFigureOut">
              <a:rPr lang="zh-TW" altLang="en-US"/>
              <a:pPr>
                <a:defRPr/>
              </a:pPr>
              <a:t>2016/11/29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AAD44-FB53-4B9B-8E15-7D9AD38EBF14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9AE25-67F5-4DBB-9EA0-E692CD340527}" type="datetimeFigureOut">
              <a:rPr lang="zh-TW" altLang="en-US"/>
              <a:pPr>
                <a:defRPr/>
              </a:pPr>
              <a:t>2016/11/29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E4AD9-AFD0-4EE3-9AAD-C5B33FF6E488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64969-3C3F-45BC-8D5A-42A61A62C1E5}" type="datetimeFigureOut">
              <a:rPr lang="zh-TW" altLang="en-US"/>
              <a:pPr>
                <a:defRPr/>
              </a:pPr>
              <a:t>2016/11/29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241F0-3678-4235-904D-7B65542CAAB5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C790F-4851-4F2D-A00E-2C59A0C9F098}" type="datetimeFigureOut">
              <a:rPr lang="zh-TW" altLang="en-US"/>
              <a:pPr>
                <a:defRPr/>
              </a:pPr>
              <a:t>2016/11/29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B4185-065F-486E-9D07-9D38026C7290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98EE9-202C-4D57-B9A5-CF99AED23476}" type="datetimeFigureOut">
              <a:rPr lang="zh-TW" altLang="en-US"/>
              <a:pPr>
                <a:defRPr/>
              </a:pPr>
              <a:t>2016/11/29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B34B2-8695-4F00-BD09-2EB04F5FDA24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0998E-1816-414D-94C1-E22A2EDD4F88}" type="datetimeFigureOut">
              <a:rPr lang="zh-TW" altLang="en-US"/>
              <a:pPr>
                <a:defRPr/>
              </a:pPr>
              <a:t>2016/11/29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F018A-D48D-4736-A30D-55D88B1354F8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84827-EB7D-47F3-879D-84102225D37D}" type="datetimeFigureOut">
              <a:rPr lang="zh-TW" altLang="en-US"/>
              <a:pPr>
                <a:defRPr/>
              </a:pPr>
              <a:t>2016/11/29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C108A-9B2D-4FF5-B22B-DBD277C4C853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754D8-F448-4445-A9BD-9B133893E87C}" type="datetimeFigureOut">
              <a:rPr lang="zh-TW" altLang="en-US"/>
              <a:pPr>
                <a:defRPr/>
              </a:pPr>
              <a:t>2016/11/29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97FCD-B02C-41CC-8CBD-42FE84ECF416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36D3C-A62E-4069-B48F-79BE2F04780A}" type="datetimeFigureOut">
              <a:rPr lang="zh-TW" altLang="en-US"/>
              <a:pPr>
                <a:defRPr/>
              </a:pPr>
              <a:t>2016/11/29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332E0-A774-4358-81EC-0A81C8DA74CC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A20D9-E7FB-4976-A859-79D78460485B}" type="datetimeFigureOut">
              <a:rPr lang="zh-TW" altLang="en-US"/>
              <a:pPr>
                <a:defRPr/>
              </a:pPr>
              <a:t>2016/11/29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62B49-8A46-4FCA-8442-1E8373F0C1E4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5D84E93-6494-46EB-97B4-3DF0E3776EBF}" type="datetimeFigureOut">
              <a:rPr lang="zh-TW" altLang="en-US"/>
              <a:pPr>
                <a:defRPr/>
              </a:pPr>
              <a:t>2016/11/29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6E27775-3EB4-4C8B-88D8-CF9E6E9E2FAF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0"/>
            <a:ext cx="615632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標題 1"/>
          <p:cNvSpPr>
            <a:spLocks noGrp="1"/>
          </p:cNvSpPr>
          <p:nvPr>
            <p:ph type="ctrTitle"/>
          </p:nvPr>
        </p:nvSpPr>
        <p:spPr>
          <a:xfrm>
            <a:off x="696913" y="3014663"/>
            <a:ext cx="7772400" cy="1782762"/>
          </a:xfrm>
        </p:spPr>
        <p:txBody>
          <a:bodyPr/>
          <a:lstStyle/>
          <a:p>
            <a:pPr eaLnBrk="1" hangingPunct="1"/>
            <a:r>
              <a:rPr lang="en-US" altLang="zh-TW" b="1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105</a:t>
            </a:r>
            <a:r>
              <a:rPr lang="zh-TW" altLang="en-US" b="1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學年度 國中生</a:t>
            </a:r>
            <a:r>
              <a:rPr lang="en-US" altLang="zh-TW" b="1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志願選填試探與輔導知能研習</a:t>
            </a:r>
          </a:p>
        </p:txBody>
      </p:sp>
      <p:sp>
        <p:nvSpPr>
          <p:cNvPr id="3076" name="副標題 2"/>
          <p:cNvSpPr>
            <a:spLocks noGrp="1"/>
          </p:cNvSpPr>
          <p:nvPr>
            <p:ph type="subTitle" idx="1"/>
          </p:nvPr>
        </p:nvSpPr>
        <p:spPr>
          <a:xfrm>
            <a:off x="1373188" y="5084763"/>
            <a:ext cx="6400800" cy="1081087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台南市立大橋國中蔡幸君</a:t>
            </a:r>
            <a:endParaRPr lang="en-US" altLang="zh-TW" b="1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en-US" altLang="zh-TW" b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2016/11/24</a:t>
            </a:r>
            <a:endParaRPr lang="zh-TW" altLang="en-US" b="1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1042988" cy="25654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902575" y="0"/>
            <a:ext cx="574675" cy="25654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8832850" y="0"/>
            <a:ext cx="325438" cy="25654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588" y="6453188"/>
            <a:ext cx="9142412" cy="4318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日期版面配置區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62A7AD-2913-4302-A7CB-B9249A09691D}" type="datetime1">
              <a:rPr kumimoji="1" lang="zh-TW" altLang="en-US" sz="1400" smtClean="0">
                <a:solidFill>
                  <a:schemeClr val="tx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2016/11/29</a:t>
            </a:fld>
            <a:endParaRPr kumimoji="1" lang="en-US" altLang="zh-TW" sz="14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4339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CE5390-1EA4-4981-BA6B-8CA09FB5CBAB}" type="slidenum">
              <a:rPr kumimoji="1" lang="en-US" altLang="zh-TW" sz="1400">
                <a:solidFill>
                  <a:schemeClr val="tx1"/>
                </a:solidFill>
                <a:latin typeface="Arial" pitchFamily="34" charset="0"/>
              </a:rPr>
              <a:pPr/>
              <a:t>10</a:t>
            </a:fld>
            <a:endParaRPr kumimoji="1" lang="en-US" altLang="zh-TW" sz="14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6923088" cy="596900"/>
          </a:xfrm>
          <a:noFill/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zh-TW" altLang="zh-TW" sz="3600" b="1" smtClean="0">
                <a:latin typeface="標楷體" pitchFamily="65" charset="-120"/>
                <a:ea typeface="標楷體" pitchFamily="65" charset="-120"/>
              </a:rPr>
              <a:t>志願選填操作有誤</a:t>
            </a:r>
          </a:p>
        </p:txBody>
      </p:sp>
      <p:pic>
        <p:nvPicPr>
          <p:cNvPr id="14341" name="圖片 7" descr="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5" y="1000125"/>
            <a:ext cx="9186863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橢圓 8"/>
          <p:cNvSpPr/>
          <p:nvPr/>
        </p:nvSpPr>
        <p:spPr>
          <a:xfrm>
            <a:off x="1000125" y="1428750"/>
            <a:ext cx="928688" cy="857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日期版面配置區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463A7-9E19-457C-889F-DD677CD7A9F9}" type="datetime1">
              <a:rPr kumimoji="1" lang="zh-TW" altLang="en-US" sz="1400" smtClean="0">
                <a:solidFill>
                  <a:schemeClr val="tx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2016/11/29</a:t>
            </a:fld>
            <a:endParaRPr kumimoji="1" lang="en-US" altLang="zh-TW" sz="14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363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71B03D-0241-4818-95B3-9F24598BC41B}" type="slidenum">
              <a:rPr kumimoji="1" lang="en-US" altLang="zh-TW" sz="1400">
                <a:solidFill>
                  <a:schemeClr val="tx1"/>
                </a:solidFill>
                <a:latin typeface="Arial" pitchFamily="34" charset="0"/>
              </a:rPr>
              <a:pPr/>
              <a:t>11</a:t>
            </a:fld>
            <a:endParaRPr kumimoji="1" lang="en-US" altLang="zh-TW" sz="14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088" cy="582612"/>
          </a:xfrm>
          <a:noFill/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zh-TW" altLang="zh-TW" sz="3600" b="1" smtClean="0">
                <a:latin typeface="標楷體" pitchFamily="65" charset="-120"/>
                <a:ea typeface="標楷體" pitchFamily="65" charset="-120"/>
              </a:rPr>
              <a:t>志願選填</a:t>
            </a: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不合</a:t>
            </a:r>
            <a:r>
              <a:rPr lang="zh-TW" altLang="zh-TW" sz="3600" b="1" smtClean="0">
                <a:latin typeface="標楷體" pitchFamily="65" charset="-120"/>
                <a:ea typeface="標楷體" pitchFamily="65" charset="-120"/>
              </a:rPr>
              <a:t>邏輯</a:t>
            </a:r>
          </a:p>
        </p:txBody>
      </p:sp>
      <p:pic>
        <p:nvPicPr>
          <p:cNvPr id="15365" name="圖片 6" descr="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5" y="1285875"/>
            <a:ext cx="91757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橢圓 7"/>
          <p:cNvSpPr/>
          <p:nvPr/>
        </p:nvSpPr>
        <p:spPr>
          <a:xfrm>
            <a:off x="3500438" y="4500563"/>
            <a:ext cx="1428750" cy="1357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9" name="向下箭號 8"/>
          <p:cNvSpPr/>
          <p:nvPr/>
        </p:nvSpPr>
        <p:spPr>
          <a:xfrm>
            <a:off x="4000500" y="857250"/>
            <a:ext cx="428625" cy="50006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日期版面配置區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00E19F-83DF-4452-9395-B4074D340A4D}" type="datetime1">
              <a:rPr kumimoji="1" lang="zh-TW" altLang="en-US" sz="1400" smtClean="0">
                <a:solidFill>
                  <a:schemeClr val="tx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2016/11/29</a:t>
            </a:fld>
            <a:endParaRPr kumimoji="1" lang="en-US" altLang="zh-TW" sz="14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387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CC5CAC-6431-4B6B-A69B-F25F08484F6D}" type="slidenum">
              <a:rPr kumimoji="1" lang="en-US" altLang="zh-TW" sz="1400">
                <a:solidFill>
                  <a:schemeClr val="tx1"/>
                </a:solidFill>
                <a:latin typeface="Arial" pitchFamily="34" charset="0"/>
              </a:rPr>
              <a:pPr/>
              <a:t>12</a:t>
            </a:fld>
            <a:endParaRPr kumimoji="1" lang="en-US" altLang="zh-TW" sz="14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088" cy="582612"/>
          </a:xfrm>
          <a:noFill/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zh-TW" altLang="zh-TW" sz="3600" b="1" smtClean="0">
                <a:latin typeface="標楷體" pitchFamily="65" charset="-120"/>
                <a:ea typeface="標楷體" pitchFamily="65" charset="-120"/>
              </a:rPr>
              <a:t>志願選填</a:t>
            </a: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不合</a:t>
            </a:r>
            <a:r>
              <a:rPr lang="zh-TW" altLang="zh-TW" sz="3600" b="1" smtClean="0">
                <a:latin typeface="標楷體" pitchFamily="65" charset="-120"/>
                <a:ea typeface="標楷體" pitchFamily="65" charset="-120"/>
              </a:rPr>
              <a:t>邏輯</a:t>
            </a:r>
          </a:p>
        </p:txBody>
      </p:sp>
      <p:pic>
        <p:nvPicPr>
          <p:cNvPr id="16389" name="圖片 9" descr="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7775"/>
            <a:ext cx="9144000" cy="53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橢圓 10"/>
          <p:cNvSpPr/>
          <p:nvPr/>
        </p:nvSpPr>
        <p:spPr>
          <a:xfrm>
            <a:off x="3500438" y="1928813"/>
            <a:ext cx="1428750" cy="9286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2" name="向下箭號 11"/>
          <p:cNvSpPr/>
          <p:nvPr/>
        </p:nvSpPr>
        <p:spPr>
          <a:xfrm>
            <a:off x="4000500" y="857250"/>
            <a:ext cx="428625" cy="50006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088" cy="582612"/>
          </a:xfrm>
          <a:noFill/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zh-TW" altLang="zh-TW" sz="3600" b="1" smtClean="0">
                <a:latin typeface="標楷體" pitchFamily="65" charset="-120"/>
                <a:ea typeface="標楷體" pitchFamily="65" charset="-120"/>
              </a:rPr>
              <a:t>志願選填方向模糊</a:t>
            </a:r>
          </a:p>
        </p:txBody>
      </p:sp>
      <p:sp>
        <p:nvSpPr>
          <p:cNvPr id="8" name="向下箭號 7"/>
          <p:cNvSpPr/>
          <p:nvPr/>
        </p:nvSpPr>
        <p:spPr>
          <a:xfrm>
            <a:off x="7072313" y="785813"/>
            <a:ext cx="428625" cy="50006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pic>
        <p:nvPicPr>
          <p:cNvPr id="17412" name="圖片 8" descr="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" y="1357313"/>
            <a:ext cx="9097962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橢圓 9"/>
          <p:cNvSpPr/>
          <p:nvPr/>
        </p:nvSpPr>
        <p:spPr>
          <a:xfrm>
            <a:off x="6500813" y="1785938"/>
            <a:ext cx="1571625" cy="4857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日期版面配置區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543DBF-1737-4C3E-95B9-10BC613B7B9C}" type="datetime1">
              <a:rPr kumimoji="1" lang="zh-TW" altLang="en-US" sz="1400" smtClean="0">
                <a:solidFill>
                  <a:schemeClr val="tx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2016/11/29</a:t>
            </a:fld>
            <a:endParaRPr kumimoji="1" lang="en-US" altLang="zh-TW" sz="14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8435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2B4DCB-7068-41AC-BA2E-2ECF1BE9B502}" type="slidenum">
              <a:rPr kumimoji="1" lang="en-US" altLang="zh-TW" sz="1400">
                <a:solidFill>
                  <a:schemeClr val="tx1"/>
                </a:solidFill>
                <a:latin typeface="Arial" pitchFamily="34" charset="0"/>
              </a:rPr>
              <a:pPr/>
              <a:t>14</a:t>
            </a:fld>
            <a:endParaRPr kumimoji="1" lang="en-US" altLang="zh-TW" sz="14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8436" name="內容版面配置區 2"/>
          <p:cNvSpPr>
            <a:spLocks noGrp="1"/>
          </p:cNvSpPr>
          <p:nvPr>
            <p:ph type="title"/>
          </p:nvPr>
        </p:nvSpPr>
        <p:spPr>
          <a:xfrm>
            <a:off x="107950" y="274638"/>
            <a:ext cx="6696075" cy="582612"/>
          </a:xfrm>
          <a:noFill/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zh-TW" altLang="zh-TW" sz="3600" b="1" smtClean="0">
                <a:latin typeface="標楷體" pitchFamily="65" charset="-120"/>
                <a:ea typeface="標楷體" pitchFamily="65" charset="-120"/>
              </a:rPr>
              <a:t>志願選填方向模糊</a:t>
            </a: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600" b="1" smtClean="0">
                <a:latin typeface="標楷體" pitchFamily="65" charset="-120"/>
                <a:ea typeface="標楷體" pitchFamily="65" charset="-120"/>
              </a:rPr>
              <a:t>or</a:t>
            </a: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 清晰</a:t>
            </a:r>
            <a:r>
              <a:rPr lang="zh-TW" altLang="en-US" sz="3600" b="1" smtClean="0">
                <a:latin typeface="新細明體" pitchFamily="18" charset="-120"/>
              </a:rPr>
              <a:t>？</a:t>
            </a:r>
            <a:endParaRPr lang="zh-TW" altLang="zh-TW" sz="3600" b="1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8437" name="圖片 6" descr="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84263"/>
            <a:ext cx="9167813" cy="563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向下箭號 7"/>
          <p:cNvSpPr/>
          <p:nvPr/>
        </p:nvSpPr>
        <p:spPr>
          <a:xfrm>
            <a:off x="7072313" y="571500"/>
            <a:ext cx="428625" cy="50006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3143250" y="1214438"/>
            <a:ext cx="428625" cy="6461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1" lang="zh-TW" altLang="en-US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南工</a:t>
            </a:r>
          </a:p>
        </p:txBody>
      </p:sp>
      <p:sp>
        <p:nvSpPr>
          <p:cNvPr id="11" name="文字方塊 10"/>
          <p:cNvSpPr txBox="1">
            <a:spLocks noChangeArrowheads="1"/>
          </p:cNvSpPr>
          <p:nvPr/>
        </p:nvSpPr>
        <p:spPr bwMode="auto">
          <a:xfrm>
            <a:off x="3143250" y="1928813"/>
            <a:ext cx="428625" cy="6461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1" lang="zh-TW" altLang="en-US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南商</a:t>
            </a:r>
          </a:p>
        </p:txBody>
      </p:sp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3143250" y="2643188"/>
            <a:ext cx="428625" cy="6461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1" lang="zh-TW" altLang="en-US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南大</a:t>
            </a:r>
          </a:p>
        </p:txBody>
      </p: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2857500" y="3357563"/>
            <a:ext cx="642938" cy="3698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1" lang="zh-TW" altLang="en-US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大灣</a:t>
            </a:r>
          </a:p>
        </p:txBody>
      </p: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3143250" y="3854450"/>
            <a:ext cx="428625" cy="1200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1" lang="zh-TW" altLang="en-US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台</a:t>
            </a:r>
            <a:endParaRPr kumimoji="1" lang="en-US" altLang="zh-TW" b="1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/>
            <a:r>
              <a:rPr kumimoji="1" lang="zh-TW" altLang="en-US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南海事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3143250" y="5286375"/>
            <a:ext cx="428625" cy="6461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1" lang="zh-TW" altLang="en-US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長榮</a:t>
            </a:r>
          </a:p>
        </p:txBody>
      </p:sp>
      <p:sp>
        <p:nvSpPr>
          <p:cNvPr id="16" name="文字方塊 15"/>
          <p:cNvSpPr txBox="1">
            <a:spLocks noChangeArrowheads="1"/>
          </p:cNvSpPr>
          <p:nvPr/>
        </p:nvSpPr>
        <p:spPr bwMode="auto">
          <a:xfrm>
            <a:off x="3143250" y="6072188"/>
            <a:ext cx="428625" cy="6461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1" lang="zh-TW" altLang="en-US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慈幼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469900" y="115888"/>
            <a:ext cx="3898900" cy="649287"/>
          </a:xfrm>
        </p:spPr>
        <p:txBody>
          <a:bodyPr/>
          <a:lstStyle/>
          <a:p>
            <a:pPr marL="571500" indent="-571500">
              <a:buFontTx/>
              <a:buChar char="•"/>
            </a:pP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看得出邏輯嗎</a:t>
            </a:r>
            <a:r>
              <a:rPr lang="en-US" altLang="zh-TW" sz="3600" b="1" smtClean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3600" b="1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9459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750" y="765175"/>
            <a:ext cx="9112250" cy="6030913"/>
          </a:xfrm>
        </p:spPr>
      </p:pic>
      <p:sp>
        <p:nvSpPr>
          <p:cNvPr id="5" name="文字方塊 1"/>
          <p:cNvSpPr txBox="1">
            <a:spLocks noChangeArrowheads="1"/>
          </p:cNvSpPr>
          <p:nvPr/>
        </p:nvSpPr>
        <p:spPr bwMode="auto">
          <a:xfrm>
            <a:off x="7667625" y="1341438"/>
            <a:ext cx="503238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升</a:t>
            </a:r>
            <a:endParaRPr lang="en-US" altLang="zh-TW" sz="2000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</a:t>
            </a:r>
            <a:endParaRPr lang="en-US" altLang="zh-TW" sz="2000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選</a:t>
            </a:r>
            <a:endParaRPr lang="en-US" altLang="zh-TW" sz="2000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擇</a:t>
            </a:r>
            <a:endParaRPr lang="en-US" altLang="zh-TW" sz="2000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較</a:t>
            </a:r>
            <a:endParaRPr lang="en-US" altLang="zh-TW" sz="2000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為</a:t>
            </a:r>
            <a:endParaRPr lang="en-US" altLang="zh-TW" sz="2000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定</a:t>
            </a:r>
            <a:endParaRPr lang="en-US" altLang="zh-TW" sz="2000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TW" altLang="en-US" b="1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導師篩選評估表</a:t>
            </a:r>
          </a:p>
        </p:txBody>
      </p:sp>
      <p:pic>
        <p:nvPicPr>
          <p:cNvPr id="20483" name="內容版面配置區 5" descr="1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341438"/>
            <a:ext cx="9144000" cy="4786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內容版面配置區 5" descr="4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" y="1455738"/>
            <a:ext cx="9129713" cy="4997450"/>
          </a:xfrm>
        </p:spPr>
      </p:pic>
      <p:sp>
        <p:nvSpPr>
          <p:cNvPr id="21507" name="標題 1"/>
          <p:cNvSpPr>
            <a:spLocks noGrp="1"/>
          </p:cNvSpPr>
          <p:nvPr>
            <p:ph type="title"/>
          </p:nvPr>
        </p:nvSpPr>
        <p:spPr>
          <a:xfrm>
            <a:off x="392113" y="115888"/>
            <a:ext cx="8364537" cy="1143000"/>
          </a:xfrm>
        </p:spPr>
        <p:txBody>
          <a:bodyPr/>
          <a:lstStyle/>
          <a:p>
            <a:pPr algn="l" eaLnBrk="1" hangingPunct="1"/>
            <a:r>
              <a:rPr lang="zh-TW" altLang="en-US" b="1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輔導活動教師 </a:t>
            </a:r>
            <a:r>
              <a:rPr lang="en-US" altLang="zh-TW" b="1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b="1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課程用學生自評表</a:t>
            </a:r>
            <a:r>
              <a:rPr lang="en-US" altLang="zh-TW" sz="4000" b="1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4000" b="1" smtClean="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630238" y="219075"/>
            <a:ext cx="7886700" cy="796925"/>
          </a:xfrm>
        </p:spPr>
        <p:txBody>
          <a:bodyPr/>
          <a:lstStyle/>
          <a:p>
            <a:pPr eaLnBrk="1" hangingPunct="1"/>
            <a:r>
              <a:rPr lang="zh-TW" altLang="en-US" sz="4000" b="1" smtClean="0">
                <a:latin typeface="微軟正黑體" pitchFamily="34" charset="-120"/>
                <a:ea typeface="微軟正黑體" pitchFamily="34" charset="-120"/>
              </a:rPr>
              <a:t>志願選填「學生自評表」資料統計</a:t>
            </a:r>
          </a:p>
        </p:txBody>
      </p:sp>
      <p:sp>
        <p:nvSpPr>
          <p:cNvPr id="22531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5A72E0-077E-4472-BABF-757AA875BEB5}" type="slidenum">
              <a:rPr kumimoji="1" lang="en-US" altLang="zh-TW" sz="1400">
                <a:solidFill>
                  <a:schemeClr val="bg1"/>
                </a:solidFill>
                <a:latin typeface="Arial" pitchFamily="34" charset="0"/>
              </a:rPr>
              <a:pPr/>
              <a:t>18</a:t>
            </a:fld>
            <a:endParaRPr kumimoji="1" lang="en-US" altLang="zh-TW" sz="14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532" name="Freeform 8"/>
          <p:cNvSpPr>
            <a:spLocks/>
          </p:cNvSpPr>
          <p:nvPr/>
        </p:nvSpPr>
        <p:spPr bwMode="auto">
          <a:xfrm flipH="1">
            <a:off x="935038" y="6138863"/>
            <a:ext cx="8066087" cy="504825"/>
          </a:xfrm>
          <a:custGeom>
            <a:avLst/>
            <a:gdLst>
              <a:gd name="T0" fmla="*/ 0 w 5088"/>
              <a:gd name="T1" fmla="*/ 2147483646 h 462"/>
              <a:gd name="T2" fmla="*/ 2147483646 w 5088"/>
              <a:gd name="T3" fmla="*/ 2147483646 h 462"/>
              <a:gd name="T4" fmla="*/ 2147483646 w 5088"/>
              <a:gd name="T5" fmla="*/ 2147483646 h 462"/>
              <a:gd name="T6" fmla="*/ 2147483646 w 5088"/>
              <a:gd name="T7" fmla="*/ 2147483646 h 462"/>
              <a:gd name="T8" fmla="*/ 2147483646 w 5088"/>
              <a:gd name="T9" fmla="*/ 2147483646 h 462"/>
              <a:gd name="T10" fmla="*/ 2147483646 w 5088"/>
              <a:gd name="T11" fmla="*/ 2147483646 h 462"/>
              <a:gd name="T12" fmla="*/ 2147483646 w 5088"/>
              <a:gd name="T13" fmla="*/ 2147483646 h 4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088"/>
              <a:gd name="T22" fmla="*/ 0 h 462"/>
              <a:gd name="T23" fmla="*/ 5088 w 5088"/>
              <a:gd name="T24" fmla="*/ 462 h 4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088" h="462">
                <a:moveTo>
                  <a:pt x="0" y="333"/>
                </a:moveTo>
                <a:cubicBezTo>
                  <a:pt x="91" y="166"/>
                  <a:pt x="182" y="0"/>
                  <a:pt x="318" y="15"/>
                </a:cubicBezTo>
                <a:cubicBezTo>
                  <a:pt x="454" y="30"/>
                  <a:pt x="628" y="386"/>
                  <a:pt x="817" y="424"/>
                </a:cubicBezTo>
                <a:cubicBezTo>
                  <a:pt x="1006" y="462"/>
                  <a:pt x="1301" y="242"/>
                  <a:pt x="1452" y="242"/>
                </a:cubicBezTo>
                <a:cubicBezTo>
                  <a:pt x="1603" y="242"/>
                  <a:pt x="1202" y="394"/>
                  <a:pt x="1724" y="424"/>
                </a:cubicBezTo>
                <a:cubicBezTo>
                  <a:pt x="2246" y="454"/>
                  <a:pt x="4076" y="424"/>
                  <a:pt x="4582" y="424"/>
                </a:cubicBezTo>
                <a:cubicBezTo>
                  <a:pt x="5088" y="424"/>
                  <a:pt x="4925" y="424"/>
                  <a:pt x="4763" y="424"/>
                </a:cubicBezTo>
              </a:path>
            </a:pathLst>
          </a:cu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2" name="內容版面配置區 1"/>
          <p:cNvGraphicFramePr>
            <a:graphicFrameLocks noGrp="1"/>
          </p:cNvGraphicFramePr>
          <p:nvPr>
            <p:ph idx="1"/>
          </p:nvPr>
        </p:nvGraphicFramePr>
        <p:xfrm>
          <a:off x="306388" y="1125538"/>
          <a:ext cx="8534400" cy="53181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13685"/>
                <a:gridCol w="2320715"/>
              </a:tblGrid>
              <a:tr h="6377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00" dirty="0"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 </a:t>
                      </a:r>
                      <a:r>
                        <a:rPr lang="zh-TW" altLang="en-US" sz="2800" b="1" dirty="0" smtClean="0">
                          <a:solidFill>
                            <a:srgbClr val="FFFFFF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生涯諮詢</a:t>
                      </a:r>
                      <a:r>
                        <a:rPr lang="en-US" altLang="zh-TW" sz="2800" b="1" dirty="0" smtClean="0">
                          <a:solidFill>
                            <a:srgbClr val="FFFFFF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altLang="en-US" sz="2800" b="1" dirty="0" smtClean="0">
                          <a:solidFill>
                            <a:srgbClr val="FFFFFF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輔導需求問題類型</a:t>
                      </a:r>
                      <a:endParaRPr lang="zh-TW" sz="2800" kern="100" dirty="0">
                        <a:solidFill>
                          <a:srgbClr val="FFFFFF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0698" marR="3069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百分比</a:t>
                      </a:r>
                      <a:endParaRPr lang="zh-TW" sz="2800" b="1" kern="100" dirty="0">
                        <a:solidFill>
                          <a:srgbClr val="FFFFFF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30698" marR="30698" marT="0" marB="0" anchor="ctr">
                    <a:solidFill>
                      <a:srgbClr val="0070C0"/>
                    </a:solidFill>
                  </a:tcPr>
                </a:tc>
              </a:tr>
              <a:tr h="5729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800" b="1" kern="100" dirty="0" smtClean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lang="zh-TW" sz="2800" b="1" kern="100" dirty="0" smtClean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擔心</a:t>
                      </a: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自己進不了想要的學校</a:t>
                      </a:r>
                      <a:endParaRPr lang="zh-TW" sz="2800" b="1" kern="100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0698" marR="30698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</a:rPr>
                        <a:t>32%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0698" marR="30698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729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800" b="1" kern="100" dirty="0" smtClean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lang="zh-TW" sz="2800" b="1" kern="100" dirty="0" smtClean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期望</a:t>
                      </a: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高於自己實際的能力</a:t>
                      </a:r>
                      <a:endParaRPr lang="zh-TW" sz="2800" b="1" kern="100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0698" marR="30698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</a:rPr>
                        <a:t>16%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0698" marR="30698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729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800" b="1" kern="100" dirty="0" smtClean="0">
                          <a:solidFill>
                            <a:srgbClr val="0000CC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lang="zh-TW" sz="2800" b="1" kern="100" dirty="0" smtClean="0">
                          <a:solidFill>
                            <a:srgbClr val="0000CC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不知</a:t>
                      </a:r>
                      <a:r>
                        <a:rPr lang="zh-TW" sz="2800" b="1" kern="100" dirty="0">
                          <a:solidFill>
                            <a:srgbClr val="0000CC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自己適合什麼科系或學校</a:t>
                      </a:r>
                      <a:endParaRPr lang="zh-TW" sz="2800" b="1" kern="100" dirty="0">
                        <a:solidFill>
                          <a:srgbClr val="0000CC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0698" marR="30698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CC"/>
                          </a:solidFill>
                          <a:effectLst/>
                        </a:rPr>
                        <a:t>15%</a:t>
                      </a:r>
                      <a:endParaRPr lang="zh-TW" sz="2400" kern="100" dirty="0">
                        <a:solidFill>
                          <a:srgbClr val="0000CC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0698" marR="30698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729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800" b="1" kern="100" dirty="0" smtClean="0">
                          <a:solidFill>
                            <a:srgbClr val="0000CC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lang="zh-TW" sz="2800" b="1" kern="100" dirty="0" smtClean="0">
                          <a:solidFill>
                            <a:srgbClr val="0000CC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不了</a:t>
                      </a:r>
                      <a:r>
                        <a:rPr lang="zh-TW" sz="2800" b="1" kern="100" dirty="0">
                          <a:solidFill>
                            <a:srgbClr val="0000CC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解職群及科系內涵</a:t>
                      </a:r>
                      <a:endParaRPr lang="zh-TW" sz="2800" b="1" kern="100" dirty="0">
                        <a:solidFill>
                          <a:srgbClr val="0000CC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0698" marR="30698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CC"/>
                          </a:solidFill>
                          <a:effectLst/>
                        </a:rPr>
                        <a:t>11%</a:t>
                      </a:r>
                      <a:endParaRPr lang="zh-TW" sz="2400" kern="100" dirty="0">
                        <a:solidFill>
                          <a:srgbClr val="0000CC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0698" marR="30698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236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800" b="1" kern="100" dirty="0" smtClean="0"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情緒</a:t>
                      </a: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與壓力管理</a:t>
                      </a:r>
                      <a:endParaRPr lang="zh-TW" sz="2800" b="1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0698" marR="30698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0698" marR="30698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729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800" b="1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對</a:t>
                      </a: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入學管道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方式不了解</a:t>
                      </a:r>
                      <a:endParaRPr lang="zh-TW" sz="2800" b="1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0698" marR="30698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</a:rPr>
                        <a:t>8%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0698" marR="30698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547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800" b="1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與</a:t>
                      </a: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家人意見不同</a:t>
                      </a:r>
                      <a:endParaRPr lang="zh-TW" sz="2800" b="1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0698" marR="30698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</a:rPr>
                        <a:t>6%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0698" marR="30698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372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800" b="1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其他</a:t>
                      </a:r>
                      <a:endParaRPr lang="zh-TW" sz="2800" b="1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0698" marR="30698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0698" marR="30698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D61AA6-1702-4918-B446-501958B43CEE}" type="slidenum">
              <a:rPr kumimoji="1" lang="en-US" altLang="zh-TW">
                <a:solidFill>
                  <a:schemeClr val="bg1"/>
                </a:solidFill>
                <a:latin typeface="Arial" pitchFamily="34" charset="0"/>
              </a:rPr>
              <a:pPr/>
              <a:t>19</a:t>
            </a:fld>
            <a:endParaRPr kumimoji="1" lang="en-US" altLang="zh-TW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3555" name="Freeform 8"/>
          <p:cNvSpPr>
            <a:spLocks/>
          </p:cNvSpPr>
          <p:nvPr/>
        </p:nvSpPr>
        <p:spPr bwMode="auto">
          <a:xfrm flipH="1">
            <a:off x="935038" y="6138863"/>
            <a:ext cx="8066087" cy="504825"/>
          </a:xfrm>
          <a:custGeom>
            <a:avLst/>
            <a:gdLst>
              <a:gd name="T0" fmla="*/ 0 w 5088"/>
              <a:gd name="T1" fmla="*/ 2147483646 h 462"/>
              <a:gd name="T2" fmla="*/ 2147483646 w 5088"/>
              <a:gd name="T3" fmla="*/ 2147483646 h 462"/>
              <a:gd name="T4" fmla="*/ 2147483646 w 5088"/>
              <a:gd name="T5" fmla="*/ 2147483646 h 462"/>
              <a:gd name="T6" fmla="*/ 2147483646 w 5088"/>
              <a:gd name="T7" fmla="*/ 2147483646 h 462"/>
              <a:gd name="T8" fmla="*/ 2147483646 w 5088"/>
              <a:gd name="T9" fmla="*/ 2147483646 h 462"/>
              <a:gd name="T10" fmla="*/ 2147483646 w 5088"/>
              <a:gd name="T11" fmla="*/ 2147483646 h 462"/>
              <a:gd name="T12" fmla="*/ 2147483646 w 5088"/>
              <a:gd name="T13" fmla="*/ 2147483646 h 4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088"/>
              <a:gd name="T22" fmla="*/ 0 h 462"/>
              <a:gd name="T23" fmla="*/ 5088 w 5088"/>
              <a:gd name="T24" fmla="*/ 462 h 4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088" h="462">
                <a:moveTo>
                  <a:pt x="0" y="333"/>
                </a:moveTo>
                <a:cubicBezTo>
                  <a:pt x="91" y="166"/>
                  <a:pt x="182" y="0"/>
                  <a:pt x="318" y="15"/>
                </a:cubicBezTo>
                <a:cubicBezTo>
                  <a:pt x="454" y="30"/>
                  <a:pt x="628" y="386"/>
                  <a:pt x="817" y="424"/>
                </a:cubicBezTo>
                <a:cubicBezTo>
                  <a:pt x="1006" y="462"/>
                  <a:pt x="1301" y="242"/>
                  <a:pt x="1452" y="242"/>
                </a:cubicBezTo>
                <a:cubicBezTo>
                  <a:pt x="1603" y="242"/>
                  <a:pt x="1202" y="394"/>
                  <a:pt x="1724" y="424"/>
                </a:cubicBezTo>
                <a:cubicBezTo>
                  <a:pt x="2246" y="454"/>
                  <a:pt x="4076" y="424"/>
                  <a:pt x="4582" y="424"/>
                </a:cubicBezTo>
                <a:cubicBezTo>
                  <a:pt x="5088" y="424"/>
                  <a:pt x="4925" y="424"/>
                  <a:pt x="4763" y="424"/>
                </a:cubicBezTo>
              </a:path>
            </a:pathLst>
          </a:cu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5" name="內容版面配置區 2"/>
          <p:cNvSpPr>
            <a:spLocks noGrp="1"/>
          </p:cNvSpPr>
          <p:nvPr>
            <p:ph idx="1"/>
          </p:nvPr>
        </p:nvSpPr>
        <p:spPr>
          <a:xfrm>
            <a:off x="573088" y="1422400"/>
            <a:ext cx="8031162" cy="12144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sz="3600" b="1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600" b="1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充實對制度、進路、多元入學管道</a:t>
            </a:r>
            <a:r>
              <a:rPr lang="en-US" altLang="zh-TW" sz="3600" b="1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b="1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3600" b="1" smtClean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z="3600" b="1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  與時程等相關資訊的瞭解</a:t>
            </a:r>
          </a:p>
        </p:txBody>
      </p:sp>
      <p:sp>
        <p:nvSpPr>
          <p:cNvPr id="62" name="內容版面配置區 2"/>
          <p:cNvSpPr txBox="1">
            <a:spLocks/>
          </p:cNvSpPr>
          <p:nvPr/>
        </p:nvSpPr>
        <p:spPr bwMode="auto">
          <a:xfrm>
            <a:off x="573088" y="2852738"/>
            <a:ext cx="811371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0000"/>
              <a:defRPr/>
            </a:pPr>
            <a:r>
              <a:rPr lang="zh-TW" altLang="en-US" sz="3200" b="1" kern="0" dirty="0">
                <a:latin typeface="標楷體" pitchFamily="65" charset="-120"/>
                <a:ea typeface="標楷體" pitchFamily="65" charset="-120"/>
              </a:rPr>
              <a:t>◆ </a:t>
            </a:r>
            <a:r>
              <a:rPr lang="zh-TW" altLang="en-US" sz="3200" b="1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反思</a:t>
            </a:r>
            <a:r>
              <a:rPr lang="zh-TW" altLang="en-US" sz="3200" b="1" kern="0" dirty="0">
                <a:latin typeface="標楷體" pitchFamily="65" charset="-120"/>
                <a:ea typeface="標楷體" pitchFamily="65" charset="-120"/>
              </a:rPr>
              <a:t>自己的生涯發展歷程</a:t>
            </a:r>
            <a:endParaRPr lang="en-US" altLang="zh-TW" sz="3200" b="1" kern="0" dirty="0">
              <a:latin typeface="標楷體" pitchFamily="65" charset="-120"/>
              <a:ea typeface="標楷體" pitchFamily="65" charset="-12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0000"/>
              <a:defRPr/>
            </a:pPr>
            <a:r>
              <a:rPr lang="zh-TW" altLang="en-US" sz="3200" b="1" kern="0" dirty="0">
                <a:latin typeface="標楷體" pitchFamily="65" charset="-120"/>
                <a:ea typeface="標楷體" pitchFamily="65" charset="-120"/>
              </a:rPr>
              <a:t>◆ </a:t>
            </a:r>
            <a:r>
              <a:rPr lang="zh-TW" altLang="en-US" sz="3200" b="1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學術路線</a:t>
            </a:r>
            <a:r>
              <a:rPr lang="zh-TW" altLang="en-US" sz="3200" b="1" kern="0" dirty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z="3200" b="1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技職路線</a:t>
            </a:r>
            <a:r>
              <a:rPr lang="zh-TW" altLang="en-US" sz="3200" b="1" kern="0" dirty="0">
                <a:latin typeface="標楷體" pitchFamily="65" charset="-120"/>
                <a:ea typeface="標楷體" pitchFamily="65" charset="-120"/>
              </a:rPr>
              <a:t>的差異</a:t>
            </a:r>
            <a:endParaRPr lang="en-US" altLang="zh-TW" sz="3200" b="1" kern="0" dirty="0">
              <a:latin typeface="標楷體" pitchFamily="65" charset="-120"/>
              <a:ea typeface="標楷體" pitchFamily="65" charset="-12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0000"/>
              <a:defRPr/>
            </a:pPr>
            <a:r>
              <a:rPr lang="zh-TW" altLang="en-US" sz="3200" b="1" kern="0" dirty="0">
                <a:latin typeface="標楷體" pitchFamily="65" charset="-120"/>
                <a:ea typeface="標楷體" pitchFamily="65" charset="-120"/>
              </a:rPr>
              <a:t>◆ </a:t>
            </a:r>
            <a:r>
              <a:rPr lang="zh-TW" altLang="en-US" sz="3200" b="1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職群</a:t>
            </a:r>
            <a:r>
              <a:rPr lang="zh-TW" altLang="en-US" sz="3200" b="1" kern="0" dirty="0">
                <a:latin typeface="標楷體" pitchFamily="65" charset="-120"/>
                <a:ea typeface="標楷體" pitchFamily="65" charset="-120"/>
              </a:rPr>
              <a:t>的內涵及學習內容</a:t>
            </a:r>
            <a:endParaRPr lang="en-US" altLang="zh-TW" sz="3200" b="1" kern="0" dirty="0">
              <a:latin typeface="標楷體" pitchFamily="65" charset="-120"/>
              <a:ea typeface="標楷體" pitchFamily="65" charset="-12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0000"/>
              <a:defRPr/>
            </a:pPr>
            <a:r>
              <a:rPr lang="zh-TW" altLang="en-US" sz="3200" b="1" kern="0" dirty="0">
                <a:latin typeface="標楷體" pitchFamily="65" charset="-120"/>
                <a:ea typeface="標楷體" pitchFamily="65" charset="-120"/>
              </a:rPr>
              <a:t>◆ 綜高？進修學校？技優生</a:t>
            </a:r>
            <a:r>
              <a:rPr lang="zh-TW" altLang="en-US" sz="3200" b="1" kern="0" dirty="0">
                <a:latin typeface="新細明體" panose="02020500000000000000" pitchFamily="18" charset="-120"/>
              </a:rPr>
              <a:t>？</a:t>
            </a:r>
            <a:r>
              <a:rPr lang="zh-TW" altLang="en-US" sz="3200" b="1" kern="0" dirty="0">
                <a:latin typeface="標楷體" pitchFamily="65" charset="-120"/>
                <a:ea typeface="標楷體" pitchFamily="65" charset="-120"/>
              </a:rPr>
              <a:t>實用技能班？</a:t>
            </a:r>
            <a:endParaRPr lang="en-US" altLang="zh-TW" sz="3200" b="1" kern="0" dirty="0">
              <a:latin typeface="標楷體" pitchFamily="65" charset="-120"/>
              <a:ea typeface="標楷體" pitchFamily="65" charset="-12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0000"/>
              <a:defRPr/>
            </a:pPr>
            <a:r>
              <a:rPr lang="zh-TW" altLang="en-US" sz="3200" b="1" kern="0" dirty="0">
                <a:latin typeface="標楷體" pitchFamily="65" charset="-120"/>
                <a:ea typeface="標楷體" pitchFamily="65" charset="-120"/>
              </a:rPr>
              <a:t>   建教合作</a:t>
            </a:r>
            <a:r>
              <a:rPr lang="zh-TW" altLang="en-US" sz="3200" b="1" kern="0" dirty="0">
                <a:latin typeface="新細明體" panose="02020500000000000000" pitchFamily="18" charset="-120"/>
              </a:rPr>
              <a:t>？</a:t>
            </a:r>
            <a:r>
              <a:rPr lang="zh-TW" altLang="en-US" sz="3200" b="1" kern="0" dirty="0">
                <a:latin typeface="標楷體" pitchFamily="65" charset="-120"/>
                <a:ea typeface="標楷體" pitchFamily="65" charset="-120"/>
              </a:rPr>
              <a:t>軍警院校？ </a:t>
            </a:r>
            <a:r>
              <a:rPr lang="en-US" altLang="zh-TW" sz="3200" b="1" kern="0" dirty="0">
                <a:latin typeface="標楷體" pitchFamily="65" charset="-120"/>
                <a:ea typeface="標楷體" pitchFamily="65" charset="-120"/>
              </a:rPr>
              <a:t>......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0000"/>
              <a:defRPr/>
            </a:pPr>
            <a:r>
              <a:rPr lang="zh-TW" altLang="en-US" sz="3200" b="1" kern="0" dirty="0">
                <a:latin typeface="標楷體" pitchFamily="65" charset="-120"/>
                <a:ea typeface="標楷體" pitchFamily="65" charset="-120"/>
              </a:rPr>
              <a:t>◆ </a:t>
            </a:r>
            <a:r>
              <a:rPr lang="zh-TW" altLang="en-US" sz="3200" b="1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轉換路線的可能性</a:t>
            </a:r>
          </a:p>
        </p:txBody>
      </p:sp>
      <p:sp>
        <p:nvSpPr>
          <p:cNvPr id="7" name="標題 1"/>
          <p:cNvSpPr txBox="1">
            <a:spLocks/>
          </p:cNvSpPr>
          <p:nvPr/>
        </p:nvSpPr>
        <p:spPr bwMode="auto">
          <a:xfrm>
            <a:off x="107950" y="214313"/>
            <a:ext cx="8928100" cy="1143000"/>
          </a:xfrm>
          <a:prstGeom prst="rect">
            <a:avLst/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生涯適性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志願選填  輔導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概念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uild="p"/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前言 </a:t>
            </a: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 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468313" y="1412875"/>
            <a:ext cx="3382962" cy="13239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000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如何選填志願</a:t>
            </a:r>
            <a:endParaRPr lang="en-US" altLang="zh-TW" sz="4000" b="1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defRPr/>
            </a:pP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表面問題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向右箭號 4"/>
          <p:cNvSpPr/>
          <p:nvPr/>
        </p:nvSpPr>
        <p:spPr>
          <a:xfrm>
            <a:off x="4211638" y="1844675"/>
            <a:ext cx="719137" cy="4318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219700" y="1412875"/>
            <a:ext cx="3384550" cy="13239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個人生涯發展</a:t>
            </a:r>
            <a:endParaRPr lang="en-US" altLang="zh-TW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defRPr/>
            </a:pP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核心議題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57200" y="3019425"/>
            <a:ext cx="3394075" cy="3416300"/>
          </a:xfrm>
          <a:prstGeom prst="rect">
            <a:avLst/>
          </a:prstGeom>
          <a:noFill/>
          <a:ln w="28575">
            <a:solidFill>
              <a:srgbClr val="000099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400" dirty="0">
                <a:latin typeface="+mj-ea"/>
                <a:ea typeface="+mj-ea"/>
              </a:rPr>
              <a:t>˙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教育制度</a:t>
            </a:r>
            <a:r>
              <a:rPr lang="en-US" altLang="zh-TW" sz="2400" dirty="0">
                <a:latin typeface="+mj-ea"/>
                <a:ea typeface="+mj-ea"/>
              </a:rPr>
              <a:t>(</a:t>
            </a:r>
            <a:r>
              <a:rPr lang="zh-TW" altLang="en-US" sz="2400" dirty="0">
                <a:latin typeface="+mj-ea"/>
                <a:ea typeface="+mj-ea"/>
              </a:rPr>
              <a:t>學制進路</a:t>
            </a:r>
            <a:r>
              <a:rPr lang="en-US" altLang="zh-TW" sz="2400" dirty="0">
                <a:latin typeface="+mj-ea"/>
                <a:ea typeface="+mj-ea"/>
              </a:rPr>
              <a:t>)</a:t>
            </a:r>
          </a:p>
          <a:p>
            <a:pPr>
              <a:defRPr/>
            </a:pPr>
            <a:r>
              <a:rPr lang="zh-TW" altLang="en-US" sz="2400" dirty="0">
                <a:latin typeface="+mj-ea"/>
                <a:ea typeface="+mj-ea"/>
              </a:rPr>
              <a:t>˙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多元入學管道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400" dirty="0">
                <a:latin typeface="+mj-ea"/>
                <a:ea typeface="+mj-ea"/>
              </a:rPr>
              <a:t>˙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重要日程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400" dirty="0">
                <a:latin typeface="+mj-ea"/>
                <a:ea typeface="+mj-ea"/>
              </a:rPr>
              <a:t>˙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學校類型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&amp;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位置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400" dirty="0">
                <a:latin typeface="+mj-ea"/>
                <a:ea typeface="+mj-ea"/>
              </a:rPr>
              <a:t>˙</a:t>
            </a:r>
            <a:r>
              <a:rPr lang="zh-TW" altLang="en-US" sz="2400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選填策略</a:t>
            </a:r>
            <a:endParaRPr lang="en-US" altLang="zh-TW" sz="2400" b="1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400" dirty="0">
                <a:latin typeface="+mj-ea"/>
                <a:ea typeface="+mj-ea"/>
              </a:rPr>
              <a:t>   </a:t>
            </a:r>
            <a:r>
              <a:rPr lang="en-US" altLang="zh-TW" sz="2400" dirty="0">
                <a:latin typeface="+mj-ea"/>
              </a:rPr>
              <a:t>-</a:t>
            </a:r>
            <a:r>
              <a:rPr lang="zh-TW" altLang="en-US" sz="2400" dirty="0">
                <a:latin typeface="+mj-ea"/>
              </a:rPr>
              <a:t> 志願序</a:t>
            </a:r>
            <a:endParaRPr lang="en-US" altLang="zh-TW" sz="2400" dirty="0">
              <a:latin typeface="+mj-ea"/>
              <a:ea typeface="+mj-ea"/>
            </a:endParaRPr>
          </a:p>
          <a:p>
            <a:pPr>
              <a:defRPr/>
            </a:pPr>
            <a:r>
              <a:rPr lang="zh-TW" altLang="en-US" sz="2400" dirty="0">
                <a:latin typeface="+mj-ea"/>
                <a:ea typeface="+mj-ea"/>
              </a:rPr>
              <a:t>   </a:t>
            </a:r>
            <a:r>
              <a:rPr lang="en-US" altLang="zh-TW" sz="2400" dirty="0">
                <a:latin typeface="+mj-ea"/>
                <a:ea typeface="+mj-ea"/>
              </a:rPr>
              <a:t>- </a:t>
            </a:r>
            <a:r>
              <a:rPr lang="zh-TW" altLang="en-US" sz="2400" dirty="0">
                <a:latin typeface="+mj-ea"/>
                <a:ea typeface="+mj-ea"/>
              </a:rPr>
              <a:t>超額比序項目</a:t>
            </a:r>
            <a:endParaRPr lang="en-US" altLang="zh-TW" sz="2400" dirty="0">
              <a:latin typeface="+mj-ea"/>
              <a:ea typeface="+mj-ea"/>
            </a:endParaRPr>
          </a:p>
          <a:p>
            <a:pPr>
              <a:defRPr/>
            </a:pPr>
            <a:r>
              <a:rPr lang="en-US" altLang="zh-TW" sz="2400" dirty="0">
                <a:latin typeface="+mj-ea"/>
                <a:ea typeface="+mj-ea"/>
              </a:rPr>
              <a:t>   - </a:t>
            </a:r>
            <a:r>
              <a:rPr lang="zh-TW" altLang="en-US" sz="2400" dirty="0">
                <a:latin typeface="+mj-ea"/>
                <a:ea typeface="+mj-ea"/>
              </a:rPr>
              <a:t>個別序位區間</a:t>
            </a:r>
            <a:endParaRPr lang="en-US" altLang="zh-TW" sz="2400" dirty="0">
              <a:latin typeface="+mj-ea"/>
              <a:ea typeface="+mj-ea"/>
            </a:endParaRPr>
          </a:p>
          <a:p>
            <a:pPr>
              <a:defRPr/>
            </a:pPr>
            <a:r>
              <a:rPr lang="zh-TW" altLang="en-US" sz="2400" dirty="0">
                <a:latin typeface="+mj-ea"/>
                <a:ea typeface="+mj-ea"/>
              </a:rPr>
              <a:t>   </a:t>
            </a:r>
            <a:r>
              <a:rPr lang="en-US" altLang="zh-TW" sz="2400" dirty="0">
                <a:latin typeface="+mj-ea"/>
                <a:ea typeface="+mj-ea"/>
              </a:rPr>
              <a:t>- </a:t>
            </a:r>
            <a:r>
              <a:rPr lang="zh-TW" altLang="en-US" sz="2400" dirty="0">
                <a:latin typeface="+mj-ea"/>
                <a:ea typeface="+mj-ea"/>
              </a:rPr>
              <a:t>選填人次</a:t>
            </a:r>
            <a:endParaRPr lang="en-US" altLang="zh-TW" sz="2400" dirty="0">
              <a:latin typeface="+mj-ea"/>
              <a:ea typeface="+mj-e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219700" y="3019425"/>
            <a:ext cx="3384550" cy="3416300"/>
          </a:xfrm>
          <a:prstGeom prst="rect">
            <a:avLst/>
          </a:prstGeom>
          <a:noFill/>
          <a:ln w="28575">
            <a:solidFill>
              <a:srgbClr val="CC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400" dirty="0">
                <a:latin typeface="+mj-ea"/>
                <a:ea typeface="+mj-ea"/>
              </a:rPr>
              <a:t>˙</a:t>
            </a:r>
            <a:r>
              <a:rPr lang="zh-TW" altLang="en-US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自我認識與瞭解</a:t>
            </a:r>
            <a:endParaRPr lang="en-US" altLang="zh-TW" sz="24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400" dirty="0">
                <a:latin typeface="+mj-ea"/>
                <a:ea typeface="+mj-ea"/>
              </a:rPr>
              <a:t>    個性特質 </a:t>
            </a:r>
            <a:r>
              <a:rPr lang="en-US" altLang="zh-TW" sz="2400" dirty="0">
                <a:latin typeface="+mj-ea"/>
                <a:ea typeface="+mj-ea"/>
              </a:rPr>
              <a:t>/ </a:t>
            </a:r>
            <a:r>
              <a:rPr lang="zh-TW" altLang="en-US" sz="2400" dirty="0">
                <a:latin typeface="+mj-ea"/>
                <a:ea typeface="+mj-ea"/>
              </a:rPr>
              <a:t>價值觀 </a:t>
            </a:r>
            <a:r>
              <a:rPr lang="en-US" altLang="zh-TW" sz="2400" dirty="0">
                <a:latin typeface="+mj-ea"/>
                <a:ea typeface="+mj-ea"/>
              </a:rPr>
              <a:t>/ </a:t>
            </a:r>
          </a:p>
          <a:p>
            <a:pPr>
              <a:defRPr/>
            </a:pPr>
            <a:r>
              <a:rPr lang="zh-TW" altLang="en-US" sz="2400" dirty="0">
                <a:latin typeface="+mj-ea"/>
                <a:ea typeface="+mj-ea"/>
              </a:rPr>
              <a:t>    能力 </a:t>
            </a:r>
            <a:r>
              <a:rPr lang="en-US" altLang="zh-TW" sz="2400" dirty="0">
                <a:latin typeface="+mj-ea"/>
                <a:ea typeface="+mj-ea"/>
              </a:rPr>
              <a:t>/ </a:t>
            </a:r>
            <a:r>
              <a:rPr lang="zh-TW" altLang="en-US" sz="2400" dirty="0">
                <a:latin typeface="+mj-ea"/>
                <a:ea typeface="+mj-ea"/>
              </a:rPr>
              <a:t> 性向 </a:t>
            </a:r>
            <a:r>
              <a:rPr lang="en-US" altLang="zh-TW" sz="2400" dirty="0">
                <a:latin typeface="+mj-ea"/>
                <a:ea typeface="+mj-ea"/>
              </a:rPr>
              <a:t>/ </a:t>
            </a:r>
            <a:r>
              <a:rPr lang="zh-TW" altLang="en-US" sz="2400" dirty="0">
                <a:latin typeface="+mj-ea"/>
                <a:ea typeface="+mj-ea"/>
              </a:rPr>
              <a:t>興趣 </a:t>
            </a:r>
            <a:r>
              <a:rPr lang="en-US" altLang="zh-TW" sz="2400" dirty="0">
                <a:latin typeface="+mj-ea"/>
                <a:ea typeface="+mj-ea"/>
              </a:rPr>
              <a:t>/</a:t>
            </a:r>
          </a:p>
          <a:p>
            <a:pPr>
              <a:defRPr/>
            </a:pPr>
            <a:r>
              <a:rPr lang="en-US" altLang="zh-TW" sz="2400" dirty="0">
                <a:latin typeface="+mj-ea"/>
                <a:ea typeface="+mj-ea"/>
              </a:rPr>
              <a:t>    </a:t>
            </a:r>
            <a:r>
              <a:rPr lang="zh-TW" altLang="en-US" sz="2400" dirty="0">
                <a:latin typeface="+mj-ea"/>
                <a:ea typeface="+mj-ea"/>
              </a:rPr>
              <a:t>健康狀況 </a:t>
            </a:r>
            <a:r>
              <a:rPr lang="en-US" altLang="zh-TW" sz="2400" dirty="0">
                <a:latin typeface="+mj-ea"/>
                <a:ea typeface="+mj-ea"/>
              </a:rPr>
              <a:t>/ </a:t>
            </a:r>
            <a:r>
              <a:rPr lang="zh-TW" altLang="en-US" sz="2400" dirty="0">
                <a:latin typeface="+mj-ea"/>
                <a:ea typeface="+mj-ea"/>
              </a:rPr>
              <a:t>生活型態</a:t>
            </a:r>
            <a:endParaRPr lang="en-US" altLang="zh-TW" sz="2400" dirty="0">
              <a:latin typeface="+mj-ea"/>
              <a:ea typeface="+mj-ea"/>
            </a:endParaRPr>
          </a:p>
          <a:p>
            <a:pPr>
              <a:defRPr/>
            </a:pPr>
            <a:r>
              <a:rPr lang="zh-TW" altLang="en-US" sz="2400" dirty="0">
                <a:latin typeface="+mj-ea"/>
                <a:ea typeface="+mj-ea"/>
              </a:rPr>
              <a:t>˙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家庭因素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400" dirty="0">
                <a:latin typeface="+mj-ea"/>
                <a:ea typeface="+mj-ea"/>
              </a:rPr>
              <a:t>    家人期望 </a:t>
            </a:r>
            <a:r>
              <a:rPr lang="en-US" altLang="zh-TW" sz="2400" dirty="0">
                <a:latin typeface="+mj-ea"/>
                <a:ea typeface="+mj-ea"/>
              </a:rPr>
              <a:t>/</a:t>
            </a:r>
            <a:r>
              <a:rPr lang="zh-TW" altLang="en-US" sz="2400" dirty="0">
                <a:latin typeface="+mj-ea"/>
                <a:ea typeface="+mj-ea"/>
              </a:rPr>
              <a:t> 經濟條件</a:t>
            </a:r>
            <a:endParaRPr lang="en-US" altLang="zh-TW" sz="2400" dirty="0">
              <a:latin typeface="+mj-ea"/>
              <a:ea typeface="+mj-ea"/>
            </a:endParaRPr>
          </a:p>
          <a:p>
            <a:pPr>
              <a:defRPr/>
            </a:pPr>
            <a:r>
              <a:rPr lang="zh-TW" altLang="en-US" sz="2400" dirty="0">
                <a:latin typeface="+mj-ea"/>
                <a:ea typeface="+mj-ea"/>
              </a:rPr>
              <a:t>˙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未來發展趨勢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400" dirty="0">
                <a:latin typeface="+mj-ea"/>
                <a:ea typeface="+mj-ea"/>
              </a:rPr>
              <a:t>    科系願景 </a:t>
            </a:r>
            <a:r>
              <a:rPr lang="en-US" altLang="zh-TW" sz="2400" dirty="0">
                <a:latin typeface="+mj-ea"/>
                <a:ea typeface="+mj-ea"/>
              </a:rPr>
              <a:t>(</a:t>
            </a:r>
            <a:r>
              <a:rPr lang="zh-TW" altLang="en-US" sz="2400" dirty="0">
                <a:latin typeface="+mj-ea"/>
                <a:ea typeface="+mj-ea"/>
              </a:rPr>
              <a:t>升學</a:t>
            </a:r>
            <a:r>
              <a:rPr lang="en-US" altLang="zh-TW" sz="2400" dirty="0">
                <a:latin typeface="+mj-ea"/>
                <a:ea typeface="+mj-ea"/>
              </a:rPr>
              <a:t>/</a:t>
            </a:r>
            <a:r>
              <a:rPr lang="zh-TW" altLang="en-US" sz="2400" dirty="0">
                <a:latin typeface="+mj-ea"/>
                <a:ea typeface="+mj-ea"/>
              </a:rPr>
              <a:t>就業</a:t>
            </a:r>
            <a:r>
              <a:rPr lang="en-US" altLang="zh-TW" sz="2400" dirty="0">
                <a:latin typeface="+mj-ea"/>
                <a:ea typeface="+mj-ea"/>
              </a:rPr>
              <a:t>)</a:t>
            </a:r>
          </a:p>
          <a:p>
            <a:pPr>
              <a:defRPr/>
            </a:pPr>
            <a:r>
              <a:rPr lang="zh-TW" altLang="en-US" sz="2400" dirty="0">
                <a:latin typeface="+mj-ea"/>
                <a:ea typeface="+mj-ea"/>
              </a:rPr>
              <a:t>˙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生涯目標 </a:t>
            </a:r>
            <a:r>
              <a:rPr lang="en-US" altLang="zh-TW" sz="2200" dirty="0">
                <a:latin typeface="+mj-ea"/>
                <a:ea typeface="+mj-ea"/>
              </a:rPr>
              <a:t>(</a:t>
            </a:r>
            <a:r>
              <a:rPr lang="zh-TW" altLang="en-US" sz="2200" dirty="0">
                <a:latin typeface="+mj-ea"/>
                <a:ea typeface="+mj-ea"/>
              </a:rPr>
              <a:t>夢想</a:t>
            </a:r>
            <a:r>
              <a:rPr lang="en-US" altLang="zh-TW" sz="2200" dirty="0">
                <a:latin typeface="+mj-ea"/>
                <a:ea typeface="+mj-ea"/>
              </a:rPr>
              <a:t>/</a:t>
            </a:r>
            <a:r>
              <a:rPr lang="zh-TW" altLang="en-US" sz="2200" dirty="0">
                <a:latin typeface="+mj-ea"/>
                <a:ea typeface="+mj-ea"/>
              </a:rPr>
              <a:t>際遇</a:t>
            </a:r>
            <a:r>
              <a:rPr lang="en-US" altLang="zh-TW" sz="2200" dirty="0">
                <a:latin typeface="+mj-ea"/>
                <a:ea typeface="+mj-ea"/>
              </a:rPr>
              <a:t>)</a:t>
            </a:r>
          </a:p>
        </p:txBody>
      </p:sp>
      <p:grpSp>
        <p:nvGrpSpPr>
          <p:cNvPr id="3" name="群組 2"/>
          <p:cNvGrpSpPr>
            <a:grpSpLocks/>
          </p:cNvGrpSpPr>
          <p:nvPr/>
        </p:nvGrpSpPr>
        <p:grpSpPr bwMode="auto">
          <a:xfrm>
            <a:off x="3827463" y="3500438"/>
            <a:ext cx="1077912" cy="2713037"/>
            <a:chOff x="3853081" y="4511675"/>
            <a:chExt cx="1077694" cy="1437605"/>
          </a:xfrm>
        </p:grpSpPr>
        <p:sp>
          <p:nvSpPr>
            <p:cNvPr id="9" name="向右箭號 8"/>
            <p:cNvSpPr/>
            <p:nvPr/>
          </p:nvSpPr>
          <p:spPr>
            <a:xfrm rot="10800000">
              <a:off x="4211783" y="4511675"/>
              <a:ext cx="718992" cy="431534"/>
            </a:xfrm>
            <a:prstGeom prst="rightArrow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106" name="文字方塊 1"/>
            <p:cNvSpPr txBox="1">
              <a:spLocks noChangeArrowheads="1"/>
            </p:cNvSpPr>
            <p:nvPr/>
          </p:nvSpPr>
          <p:spPr bwMode="auto">
            <a:xfrm>
              <a:off x="3853081" y="5085184"/>
              <a:ext cx="1046440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r>
                <a:rPr lang="zh-TW" altLang="en-US" sz="2800" b="1">
                  <a:latin typeface="微軟正黑體" pitchFamily="34" charset="-120"/>
                  <a:ea typeface="微軟正黑體" pitchFamily="34" charset="-120"/>
                </a:rPr>
                <a:t>自我評估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日期版面配置區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BCAAAE-1DDB-436E-9E93-2BB912044937}" type="datetime1">
              <a:rPr kumimoji="1" lang="zh-TW" altLang="en-US" smtClean="0">
                <a:solidFill>
                  <a:schemeClr val="tx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2016/11/29</a:t>
            </a:fld>
            <a:endParaRPr kumimoji="1" lang="en-US" altLang="zh-TW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4579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568237-543E-4AEA-9FC6-E0238EC3C864}" type="slidenum">
              <a:rPr kumimoji="1" lang="en-US" altLang="zh-TW">
                <a:solidFill>
                  <a:schemeClr val="tx1"/>
                </a:solidFill>
                <a:latin typeface="Arial" pitchFamily="34" charset="0"/>
              </a:rPr>
              <a:pPr/>
              <a:t>20</a:t>
            </a:fld>
            <a:endParaRPr kumimoji="1" lang="en-US" altLang="zh-TW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458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TW" altLang="en-US" smtClean="0">
                <a:solidFill>
                  <a:srgbClr val="000099"/>
                </a:solidFill>
                <a:latin typeface="華康海報體W9" pitchFamily="81" charset="-120"/>
                <a:ea typeface="華康海報體W9" pitchFamily="81" charset="-120"/>
              </a:rPr>
              <a:t>選技職 好好讀 有前途</a:t>
            </a:r>
          </a:p>
        </p:txBody>
      </p:sp>
      <p:pic>
        <p:nvPicPr>
          <p:cNvPr id="24581" name="內容版面配置區 7" descr="88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>
          <a:xfrm>
            <a:off x="0" y="1571625"/>
            <a:ext cx="9144000" cy="4214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8675" cy="4511675"/>
          </a:xfrm>
        </p:spPr>
        <p:txBody>
          <a:bodyPr/>
          <a:lstStyle/>
          <a:p>
            <a:pPr eaLnBrk="1" hangingPunct="1"/>
            <a:r>
              <a:rPr lang="zh-TW" altLang="en-US" sz="3600" smtClean="0">
                <a:solidFill>
                  <a:schemeClr val="bg1"/>
                </a:solidFill>
                <a:latin typeface="華康海報體W9" pitchFamily="81" charset="-120"/>
                <a:ea typeface="華康海報體W9" pitchFamily="81" charset="-120"/>
              </a:rPr>
              <a:t>教</a:t>
            </a:r>
            <a:r>
              <a:rPr lang="en-US" altLang="zh-TW" sz="3600" smtClean="0">
                <a:solidFill>
                  <a:schemeClr val="bg1"/>
                </a:solidFill>
                <a:latin typeface="華康海報體W9" pitchFamily="81" charset="-120"/>
                <a:ea typeface="華康海報體W9" pitchFamily="81" charset="-120"/>
              </a:rPr>
              <a:t/>
            </a:r>
            <a:br>
              <a:rPr lang="en-US" altLang="zh-TW" sz="3600" smtClean="0">
                <a:solidFill>
                  <a:schemeClr val="bg1"/>
                </a:solidFill>
                <a:latin typeface="華康海報體W9" pitchFamily="81" charset="-120"/>
                <a:ea typeface="華康海報體W9" pitchFamily="81" charset="-120"/>
              </a:rPr>
            </a:br>
            <a:r>
              <a:rPr lang="zh-TW" altLang="en-US" sz="3600" smtClean="0">
                <a:solidFill>
                  <a:schemeClr val="bg1"/>
                </a:solidFill>
                <a:latin typeface="華康海報體W9" pitchFamily="81" charset="-120"/>
                <a:ea typeface="華康海報體W9" pitchFamily="81" charset="-120"/>
              </a:rPr>
              <a:t>育</a:t>
            </a:r>
            <a:r>
              <a:rPr lang="en-US" altLang="zh-TW" sz="3600" smtClean="0">
                <a:solidFill>
                  <a:schemeClr val="bg1"/>
                </a:solidFill>
                <a:latin typeface="華康海報體W9" pitchFamily="81" charset="-120"/>
                <a:ea typeface="華康海報體W9" pitchFamily="81" charset="-120"/>
              </a:rPr>
              <a:t/>
            </a:r>
            <a:br>
              <a:rPr lang="en-US" altLang="zh-TW" sz="3600" smtClean="0">
                <a:solidFill>
                  <a:schemeClr val="bg1"/>
                </a:solidFill>
                <a:latin typeface="華康海報體W9" pitchFamily="81" charset="-120"/>
                <a:ea typeface="華康海報體W9" pitchFamily="81" charset="-120"/>
              </a:rPr>
            </a:br>
            <a:r>
              <a:rPr lang="zh-TW" altLang="en-US" sz="3600" smtClean="0">
                <a:solidFill>
                  <a:schemeClr val="bg1"/>
                </a:solidFill>
                <a:latin typeface="華康海報體W9" pitchFamily="81" charset="-120"/>
                <a:ea typeface="華康海報體W9" pitchFamily="81" charset="-120"/>
              </a:rPr>
              <a:t>局</a:t>
            </a:r>
            <a:r>
              <a:rPr lang="en-US" altLang="zh-TW" sz="3600" smtClean="0">
                <a:solidFill>
                  <a:schemeClr val="bg1"/>
                </a:solidFill>
                <a:latin typeface="華康海報體W9" pitchFamily="81" charset="-120"/>
                <a:ea typeface="華康海報體W9" pitchFamily="81" charset="-120"/>
              </a:rPr>
              <a:t/>
            </a:r>
            <a:br>
              <a:rPr lang="en-US" altLang="zh-TW" sz="3600" smtClean="0">
                <a:solidFill>
                  <a:schemeClr val="bg1"/>
                </a:solidFill>
                <a:latin typeface="華康海報體W9" pitchFamily="81" charset="-120"/>
                <a:ea typeface="華康海報體W9" pitchFamily="81" charset="-120"/>
              </a:rPr>
            </a:br>
            <a:r>
              <a:rPr lang="zh-TW" altLang="en-US" sz="3600" smtClean="0">
                <a:solidFill>
                  <a:schemeClr val="bg1"/>
                </a:solidFill>
                <a:latin typeface="華康海報體W9" pitchFamily="81" charset="-120"/>
                <a:ea typeface="華康海報體W9" pitchFamily="81" charset="-120"/>
              </a:rPr>
              <a:t>宣</a:t>
            </a:r>
            <a:r>
              <a:rPr lang="en-US" altLang="zh-TW" sz="3600" smtClean="0">
                <a:solidFill>
                  <a:schemeClr val="bg1"/>
                </a:solidFill>
                <a:latin typeface="華康海報體W9" pitchFamily="81" charset="-120"/>
                <a:ea typeface="華康海報體W9" pitchFamily="81" charset="-120"/>
              </a:rPr>
              <a:t/>
            </a:r>
            <a:br>
              <a:rPr lang="en-US" altLang="zh-TW" sz="3600" smtClean="0">
                <a:solidFill>
                  <a:schemeClr val="bg1"/>
                </a:solidFill>
                <a:latin typeface="華康海報體W9" pitchFamily="81" charset="-120"/>
                <a:ea typeface="華康海報體W9" pitchFamily="81" charset="-120"/>
              </a:rPr>
            </a:br>
            <a:r>
              <a:rPr lang="zh-TW" altLang="en-US" sz="3600" smtClean="0">
                <a:solidFill>
                  <a:schemeClr val="bg1"/>
                </a:solidFill>
                <a:latin typeface="華康海報體W9" pitchFamily="81" charset="-120"/>
                <a:ea typeface="華康海報體W9" pitchFamily="81" charset="-120"/>
              </a:rPr>
              <a:t>導</a:t>
            </a:r>
            <a:r>
              <a:rPr lang="en-US" altLang="zh-TW" sz="3600" smtClean="0">
                <a:solidFill>
                  <a:schemeClr val="bg1"/>
                </a:solidFill>
                <a:latin typeface="華康海報體W9" pitchFamily="81" charset="-120"/>
                <a:ea typeface="華康海報體W9" pitchFamily="81" charset="-120"/>
              </a:rPr>
              <a:t/>
            </a:r>
            <a:br>
              <a:rPr lang="en-US" altLang="zh-TW" sz="3600" smtClean="0">
                <a:solidFill>
                  <a:schemeClr val="bg1"/>
                </a:solidFill>
                <a:latin typeface="華康海報體W9" pitchFamily="81" charset="-120"/>
                <a:ea typeface="華康海報體W9" pitchFamily="81" charset="-120"/>
              </a:rPr>
            </a:br>
            <a:r>
              <a:rPr lang="zh-TW" altLang="en-US" sz="3600" smtClean="0">
                <a:solidFill>
                  <a:schemeClr val="bg1"/>
                </a:solidFill>
                <a:latin typeface="華康海報體W9" pitchFamily="81" charset="-120"/>
                <a:ea typeface="華康海報體W9" pitchFamily="81" charset="-120"/>
              </a:rPr>
              <a:t>手</a:t>
            </a:r>
            <a:r>
              <a:rPr lang="en-US" altLang="zh-TW" sz="3600" smtClean="0">
                <a:solidFill>
                  <a:schemeClr val="bg1"/>
                </a:solidFill>
                <a:latin typeface="華康海報體W9" pitchFamily="81" charset="-120"/>
                <a:ea typeface="華康海報體W9" pitchFamily="81" charset="-120"/>
              </a:rPr>
              <a:t/>
            </a:r>
            <a:br>
              <a:rPr lang="en-US" altLang="zh-TW" sz="3600" smtClean="0">
                <a:solidFill>
                  <a:schemeClr val="bg1"/>
                </a:solidFill>
                <a:latin typeface="華康海報體W9" pitchFamily="81" charset="-120"/>
                <a:ea typeface="華康海報體W9" pitchFamily="81" charset="-120"/>
              </a:rPr>
            </a:br>
            <a:r>
              <a:rPr lang="zh-TW" altLang="en-US" sz="3600" smtClean="0">
                <a:solidFill>
                  <a:schemeClr val="bg1"/>
                </a:solidFill>
                <a:latin typeface="華康海報體W9" pitchFamily="81" charset="-120"/>
                <a:ea typeface="華康海報體W9" pitchFamily="81" charset="-120"/>
              </a:rPr>
              <a:t>冊</a:t>
            </a:r>
          </a:p>
        </p:txBody>
      </p:sp>
      <p:sp>
        <p:nvSpPr>
          <p:cNvPr id="25603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8DCFB3-933E-470B-B7CD-BFED88063064}" type="slidenum">
              <a:rPr kumimoji="1" lang="en-US" altLang="zh-TW">
                <a:solidFill>
                  <a:schemeClr val="bg1"/>
                </a:solidFill>
                <a:latin typeface="Arial" pitchFamily="34" charset="0"/>
              </a:rPr>
              <a:pPr/>
              <a:t>21</a:t>
            </a:fld>
            <a:endParaRPr kumimoji="1" lang="en-US" altLang="zh-TW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5604" name="Freeform 8"/>
          <p:cNvSpPr>
            <a:spLocks/>
          </p:cNvSpPr>
          <p:nvPr/>
        </p:nvSpPr>
        <p:spPr bwMode="auto">
          <a:xfrm flipH="1">
            <a:off x="935038" y="6138863"/>
            <a:ext cx="8066087" cy="504825"/>
          </a:xfrm>
          <a:custGeom>
            <a:avLst/>
            <a:gdLst>
              <a:gd name="T0" fmla="*/ 0 w 5088"/>
              <a:gd name="T1" fmla="*/ 2147483646 h 462"/>
              <a:gd name="T2" fmla="*/ 2147483646 w 5088"/>
              <a:gd name="T3" fmla="*/ 2147483646 h 462"/>
              <a:gd name="T4" fmla="*/ 2147483646 w 5088"/>
              <a:gd name="T5" fmla="*/ 2147483646 h 462"/>
              <a:gd name="T6" fmla="*/ 2147483646 w 5088"/>
              <a:gd name="T7" fmla="*/ 2147483646 h 462"/>
              <a:gd name="T8" fmla="*/ 2147483646 w 5088"/>
              <a:gd name="T9" fmla="*/ 2147483646 h 462"/>
              <a:gd name="T10" fmla="*/ 2147483646 w 5088"/>
              <a:gd name="T11" fmla="*/ 2147483646 h 462"/>
              <a:gd name="T12" fmla="*/ 2147483646 w 5088"/>
              <a:gd name="T13" fmla="*/ 2147483646 h 4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088"/>
              <a:gd name="T22" fmla="*/ 0 h 462"/>
              <a:gd name="T23" fmla="*/ 5088 w 5088"/>
              <a:gd name="T24" fmla="*/ 462 h 4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088" h="462">
                <a:moveTo>
                  <a:pt x="0" y="333"/>
                </a:moveTo>
                <a:cubicBezTo>
                  <a:pt x="91" y="166"/>
                  <a:pt x="182" y="0"/>
                  <a:pt x="318" y="15"/>
                </a:cubicBezTo>
                <a:cubicBezTo>
                  <a:pt x="454" y="30"/>
                  <a:pt x="628" y="386"/>
                  <a:pt x="817" y="424"/>
                </a:cubicBezTo>
                <a:cubicBezTo>
                  <a:pt x="1006" y="462"/>
                  <a:pt x="1301" y="242"/>
                  <a:pt x="1452" y="242"/>
                </a:cubicBezTo>
                <a:cubicBezTo>
                  <a:pt x="1603" y="242"/>
                  <a:pt x="1202" y="394"/>
                  <a:pt x="1724" y="424"/>
                </a:cubicBezTo>
                <a:cubicBezTo>
                  <a:pt x="2246" y="454"/>
                  <a:pt x="4076" y="424"/>
                  <a:pt x="4582" y="424"/>
                </a:cubicBezTo>
                <a:cubicBezTo>
                  <a:pt x="5088" y="424"/>
                  <a:pt x="4925" y="424"/>
                  <a:pt x="4763" y="424"/>
                </a:cubicBezTo>
              </a:path>
            </a:pathLst>
          </a:cu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五角星形 6">
            <a:hlinkClick r:id="rId2" action="ppaction://hlinksldjump"/>
          </p:cNvPr>
          <p:cNvSpPr/>
          <p:nvPr/>
        </p:nvSpPr>
        <p:spPr>
          <a:xfrm>
            <a:off x="7858125" y="5143500"/>
            <a:ext cx="785813" cy="714375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pic>
        <p:nvPicPr>
          <p:cNvPr id="25606" name="圖片 1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68BAF3-2ACF-4617-9479-68323F025551}" type="slidenum">
              <a:rPr kumimoji="1" lang="en-US" altLang="zh-TW">
                <a:solidFill>
                  <a:schemeClr val="bg1"/>
                </a:solidFill>
                <a:latin typeface="Arial" pitchFamily="34" charset="0"/>
              </a:rPr>
              <a:pPr/>
              <a:t>22</a:t>
            </a:fld>
            <a:endParaRPr kumimoji="1" lang="en-US" altLang="zh-TW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6627" name="Freeform 8"/>
          <p:cNvSpPr>
            <a:spLocks/>
          </p:cNvSpPr>
          <p:nvPr/>
        </p:nvSpPr>
        <p:spPr bwMode="auto">
          <a:xfrm flipH="1">
            <a:off x="935038" y="6138863"/>
            <a:ext cx="8066087" cy="504825"/>
          </a:xfrm>
          <a:custGeom>
            <a:avLst/>
            <a:gdLst>
              <a:gd name="T0" fmla="*/ 0 w 5088"/>
              <a:gd name="T1" fmla="*/ 2147483646 h 462"/>
              <a:gd name="T2" fmla="*/ 2147483646 w 5088"/>
              <a:gd name="T3" fmla="*/ 2147483646 h 462"/>
              <a:gd name="T4" fmla="*/ 2147483646 w 5088"/>
              <a:gd name="T5" fmla="*/ 2147483646 h 462"/>
              <a:gd name="T6" fmla="*/ 2147483646 w 5088"/>
              <a:gd name="T7" fmla="*/ 2147483646 h 462"/>
              <a:gd name="T8" fmla="*/ 2147483646 w 5088"/>
              <a:gd name="T9" fmla="*/ 2147483646 h 462"/>
              <a:gd name="T10" fmla="*/ 2147483646 w 5088"/>
              <a:gd name="T11" fmla="*/ 2147483646 h 462"/>
              <a:gd name="T12" fmla="*/ 2147483646 w 5088"/>
              <a:gd name="T13" fmla="*/ 2147483646 h 4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088"/>
              <a:gd name="T22" fmla="*/ 0 h 462"/>
              <a:gd name="T23" fmla="*/ 5088 w 5088"/>
              <a:gd name="T24" fmla="*/ 462 h 4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088" h="462">
                <a:moveTo>
                  <a:pt x="0" y="333"/>
                </a:moveTo>
                <a:cubicBezTo>
                  <a:pt x="91" y="166"/>
                  <a:pt x="182" y="0"/>
                  <a:pt x="318" y="15"/>
                </a:cubicBezTo>
                <a:cubicBezTo>
                  <a:pt x="454" y="30"/>
                  <a:pt x="628" y="386"/>
                  <a:pt x="817" y="424"/>
                </a:cubicBezTo>
                <a:cubicBezTo>
                  <a:pt x="1006" y="462"/>
                  <a:pt x="1301" y="242"/>
                  <a:pt x="1452" y="242"/>
                </a:cubicBezTo>
                <a:cubicBezTo>
                  <a:pt x="1603" y="242"/>
                  <a:pt x="1202" y="394"/>
                  <a:pt x="1724" y="424"/>
                </a:cubicBezTo>
                <a:cubicBezTo>
                  <a:pt x="2246" y="454"/>
                  <a:pt x="4076" y="424"/>
                  <a:pt x="4582" y="424"/>
                </a:cubicBezTo>
                <a:cubicBezTo>
                  <a:pt x="5088" y="424"/>
                  <a:pt x="4925" y="424"/>
                  <a:pt x="4763" y="424"/>
                </a:cubicBezTo>
              </a:path>
            </a:pathLst>
          </a:cu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標題 1"/>
          <p:cNvSpPr txBox="1">
            <a:spLocks/>
          </p:cNvSpPr>
          <p:nvPr/>
        </p:nvSpPr>
        <p:spPr bwMode="auto">
          <a:xfrm>
            <a:off x="107950" y="214313"/>
            <a:ext cx="8928100" cy="1143000"/>
          </a:xfrm>
          <a:prstGeom prst="rect">
            <a:avLst/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生涯適性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志願選填  輔導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概念</a:t>
            </a: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 bwMode="auto">
          <a:xfrm>
            <a:off x="357188" y="1773238"/>
            <a:ext cx="85725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TW" sz="3200" b="1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200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瞭解學生生涯發展概況，進行多面向的評估</a:t>
            </a:r>
            <a:r>
              <a:rPr lang="zh-TW" altLang="en-US" sz="3200" b="1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000" b="1">
                <a:latin typeface="標楷體" pitchFamily="65" charset="-120"/>
                <a:ea typeface="標楷體" pitchFamily="65" charset="-120"/>
              </a:rPr>
              <a:t>（班級經營、領域學習表現、課外活動</a:t>
            </a:r>
            <a:r>
              <a:rPr lang="en-US" altLang="zh-TW" sz="3000" b="1">
                <a:latin typeface="標楷體" pitchFamily="65" charset="-120"/>
                <a:ea typeface="標楷體" pitchFamily="65" charset="-120"/>
              </a:rPr>
              <a:t>...</a:t>
            </a:r>
            <a:r>
              <a:rPr lang="zh-TW" altLang="en-US" sz="3000" b="1">
                <a:latin typeface="標楷體" pitchFamily="65" charset="-120"/>
                <a:ea typeface="標楷體" pitchFamily="65" charset="-120"/>
              </a:rPr>
              <a:t>）</a:t>
            </a: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357188" y="3097213"/>
            <a:ext cx="85725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0000"/>
              <a:defRPr/>
            </a:pPr>
            <a:r>
              <a:rPr lang="en-US" altLang="zh-TW" sz="3200" b="1" kern="0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200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請學生盡早與家長溝通</a:t>
            </a:r>
            <a:r>
              <a:rPr lang="zh-TW" altLang="en-US" sz="3200" b="1" kern="0" dirty="0">
                <a:latin typeface="標楷體" pitchFamily="65" charset="-120"/>
                <a:ea typeface="標楷體" pitchFamily="65" charset="-120"/>
              </a:rPr>
              <a:t>生涯選擇的相關議題 </a:t>
            </a:r>
            <a:r>
              <a:rPr lang="zh-TW" altLang="en-US" sz="3000" b="1" kern="0" dirty="0">
                <a:latin typeface="標楷體" pitchFamily="65" charset="-120"/>
                <a:ea typeface="標楷體" pitchFamily="65" charset="-120"/>
              </a:rPr>
              <a:t>（評估親子衝突的可能性，協助親子溝通）</a:t>
            </a: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 bwMode="auto">
          <a:xfrm>
            <a:off x="357188" y="4429125"/>
            <a:ext cx="8572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0000"/>
              <a:defRPr/>
            </a:pPr>
            <a:r>
              <a:rPr lang="en-US" altLang="zh-TW" sz="3200" b="1" kern="0" dirty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200" b="1" kern="0" dirty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落實</a:t>
            </a:r>
            <a:r>
              <a:rPr lang="zh-TW" altLang="en-US" sz="3200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生涯發展課程                      </a:t>
            </a:r>
            <a:r>
              <a:rPr lang="zh-TW" altLang="en-US" sz="3000" b="1" kern="0" dirty="0">
                <a:latin typeface="標楷體" pitchFamily="65" charset="-120"/>
                <a:ea typeface="標楷體" pitchFamily="65" charset="-120"/>
              </a:rPr>
              <a:t>◆ 檢視綜合活動</a:t>
            </a:r>
            <a:r>
              <a:rPr lang="zh-TW" altLang="en-US" sz="3000" b="1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「生涯輔導課程」</a:t>
            </a:r>
            <a:r>
              <a:rPr lang="zh-TW" altLang="en-US" sz="3000" b="1" kern="0" dirty="0">
                <a:latin typeface="標楷體" pitchFamily="65" charset="-120"/>
                <a:ea typeface="標楷體" pitchFamily="65" charset="-120"/>
              </a:rPr>
              <a:t>            ◆ 班級活動時間或自習課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90875" y="3382963"/>
            <a:ext cx="1512888" cy="431800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7651" name="標題 1"/>
          <p:cNvSpPr>
            <a:spLocks noGrp="1"/>
          </p:cNvSpPr>
          <p:nvPr>
            <p:ph type="title"/>
          </p:nvPr>
        </p:nvSpPr>
        <p:spPr>
          <a:xfrm>
            <a:off x="601663" y="274638"/>
            <a:ext cx="6491287" cy="796925"/>
          </a:xfrm>
        </p:spPr>
        <p:txBody>
          <a:bodyPr/>
          <a:lstStyle/>
          <a:p>
            <a:pPr algn="just" eaLnBrk="1" hangingPunct="1"/>
            <a:r>
              <a:rPr lang="zh-TW" altLang="en-US" sz="4000" b="1" smtClean="0">
                <a:latin typeface="微軟正黑體" pitchFamily="34" charset="-120"/>
                <a:ea typeface="微軟正黑體" pitchFamily="34" charset="-120"/>
              </a:rPr>
              <a:t>生涯輔導課程規畫（列舉）</a:t>
            </a:r>
          </a:p>
        </p:txBody>
      </p:sp>
      <p:sp>
        <p:nvSpPr>
          <p:cNvPr id="27652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795508-5F22-42EF-AEC7-67D8B6A6136C}" type="slidenum">
              <a:rPr kumimoji="1" lang="en-US" altLang="zh-TW">
                <a:solidFill>
                  <a:schemeClr val="bg1"/>
                </a:solidFill>
                <a:latin typeface="Arial" pitchFamily="34" charset="0"/>
              </a:rPr>
              <a:pPr/>
              <a:t>23</a:t>
            </a:fld>
            <a:endParaRPr kumimoji="1" lang="en-US" altLang="zh-TW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7653" name="Freeform 8"/>
          <p:cNvSpPr>
            <a:spLocks/>
          </p:cNvSpPr>
          <p:nvPr/>
        </p:nvSpPr>
        <p:spPr bwMode="auto">
          <a:xfrm flipH="1">
            <a:off x="935038" y="6138863"/>
            <a:ext cx="8066087" cy="504825"/>
          </a:xfrm>
          <a:custGeom>
            <a:avLst/>
            <a:gdLst>
              <a:gd name="T0" fmla="*/ 0 w 5088"/>
              <a:gd name="T1" fmla="*/ 2147483646 h 462"/>
              <a:gd name="T2" fmla="*/ 2147483646 w 5088"/>
              <a:gd name="T3" fmla="*/ 2147483646 h 462"/>
              <a:gd name="T4" fmla="*/ 2147483646 w 5088"/>
              <a:gd name="T5" fmla="*/ 2147483646 h 462"/>
              <a:gd name="T6" fmla="*/ 2147483646 w 5088"/>
              <a:gd name="T7" fmla="*/ 2147483646 h 462"/>
              <a:gd name="T8" fmla="*/ 2147483646 w 5088"/>
              <a:gd name="T9" fmla="*/ 2147483646 h 462"/>
              <a:gd name="T10" fmla="*/ 2147483646 w 5088"/>
              <a:gd name="T11" fmla="*/ 2147483646 h 462"/>
              <a:gd name="T12" fmla="*/ 2147483646 w 5088"/>
              <a:gd name="T13" fmla="*/ 2147483646 h 4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088"/>
              <a:gd name="T22" fmla="*/ 0 h 462"/>
              <a:gd name="T23" fmla="*/ 5088 w 5088"/>
              <a:gd name="T24" fmla="*/ 462 h 4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088" h="462">
                <a:moveTo>
                  <a:pt x="0" y="333"/>
                </a:moveTo>
                <a:cubicBezTo>
                  <a:pt x="91" y="166"/>
                  <a:pt x="182" y="0"/>
                  <a:pt x="318" y="15"/>
                </a:cubicBezTo>
                <a:cubicBezTo>
                  <a:pt x="454" y="30"/>
                  <a:pt x="628" y="386"/>
                  <a:pt x="817" y="424"/>
                </a:cubicBezTo>
                <a:cubicBezTo>
                  <a:pt x="1006" y="462"/>
                  <a:pt x="1301" y="242"/>
                  <a:pt x="1452" y="242"/>
                </a:cubicBezTo>
                <a:cubicBezTo>
                  <a:pt x="1603" y="242"/>
                  <a:pt x="1202" y="394"/>
                  <a:pt x="1724" y="424"/>
                </a:cubicBezTo>
                <a:cubicBezTo>
                  <a:pt x="2246" y="454"/>
                  <a:pt x="4076" y="424"/>
                  <a:pt x="4582" y="424"/>
                </a:cubicBezTo>
                <a:cubicBezTo>
                  <a:pt x="5088" y="424"/>
                  <a:pt x="4925" y="424"/>
                  <a:pt x="4763" y="424"/>
                </a:cubicBezTo>
              </a:path>
            </a:pathLst>
          </a:cu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42875" y="1571625"/>
          <a:ext cx="8858250" cy="4429125"/>
        </p:xfrm>
        <a:graphic>
          <a:graphicData uri="http://schemas.openxmlformats.org/drawingml/2006/table">
            <a:tbl>
              <a:tblPr/>
              <a:tblGrid>
                <a:gridCol w="2952750"/>
                <a:gridCol w="2952750"/>
                <a:gridCol w="2952750"/>
              </a:tblGrid>
              <a:tr h="64293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七年級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八年級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九年級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293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自我探索</a:t>
                      </a:r>
                      <a:endParaRPr lang="zh-TW" altLang="en-US" sz="28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職涯初探</a:t>
                      </a:r>
                      <a:endParaRPr lang="zh-TW" altLang="en-US" sz="28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生涯統整</a:t>
                      </a:r>
                      <a:r>
                        <a:rPr lang="en-US" altLang="zh-TW" sz="28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8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選擇</a:t>
                      </a:r>
                      <a:endParaRPr lang="zh-TW" altLang="en-US" sz="28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</a:tr>
              <a:tr h="3143247">
                <a:tc>
                  <a:txBody>
                    <a:bodyPr/>
                    <a:lstStyle/>
                    <a:p>
                      <a:r>
                        <a:rPr lang="zh-TW" altLang="en-US" sz="30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認識與探索個人</a:t>
                      </a:r>
                      <a:endParaRPr lang="en-US" altLang="zh-TW" sz="30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30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特質、能力、興趣。</a:t>
                      </a:r>
                      <a:endParaRPr lang="en-US" altLang="zh-TW" sz="30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25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時間管理</a:t>
                      </a:r>
                      <a:r>
                        <a:rPr lang="en-US" altLang="zh-TW" sz="25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altLang="en-US" sz="25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學習風格</a:t>
                      </a:r>
                      <a:endParaRPr lang="en-US" altLang="zh-TW" sz="25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30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家族職業樹</a:t>
                      </a:r>
                      <a:endParaRPr lang="en-US" altLang="zh-TW" sz="30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30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生涯夢想</a:t>
                      </a:r>
                      <a:endParaRPr lang="zh-TW" altLang="en-US" sz="30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0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職業世界探索</a:t>
                      </a:r>
                      <a:endParaRPr lang="en-US" altLang="zh-TW" sz="30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30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職群介紹</a:t>
                      </a:r>
                      <a:endParaRPr lang="en-US" altLang="zh-TW" sz="30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30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性向</a:t>
                      </a:r>
                      <a:r>
                        <a:rPr lang="en-US" altLang="zh-TW" sz="30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altLang="en-US" sz="30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興趣測驗</a:t>
                      </a:r>
                      <a:endParaRPr lang="en-US" altLang="zh-TW" sz="30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30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價值觀</a:t>
                      </a:r>
                      <a:endParaRPr lang="en-US" altLang="zh-TW" sz="30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30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學習</a:t>
                      </a:r>
                      <a:r>
                        <a:rPr lang="en-US" altLang="zh-TW" sz="30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altLang="en-US" sz="30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讀書計畫</a:t>
                      </a:r>
                      <a:endParaRPr lang="zh-TW" altLang="en-US" sz="30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工作價值觀</a:t>
                      </a:r>
                      <a:endParaRPr lang="en-US" altLang="zh-TW" sz="28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何倫生涯類型</a:t>
                      </a:r>
                      <a:endParaRPr lang="en-US" altLang="zh-TW" sz="28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台灣學制</a:t>
                      </a:r>
                      <a:endParaRPr lang="en-US" altLang="zh-TW" sz="28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臺南區學校科系介紹</a:t>
                      </a:r>
                      <a:endParaRPr lang="en-US" altLang="zh-TW" sz="24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生涯資料彙整</a:t>
                      </a:r>
                      <a:endParaRPr lang="en-US" altLang="zh-TW" sz="24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多元入學</a:t>
                      </a:r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Q</a:t>
                      </a: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＆</a:t>
                      </a:r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A</a:t>
                      </a:r>
                    </a:p>
                    <a:p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選校平衡單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20E970-E594-4B00-BFFA-A6E6BF622148}" type="slidenum">
              <a:rPr kumimoji="1" lang="en-US" altLang="zh-TW">
                <a:solidFill>
                  <a:schemeClr val="bg1"/>
                </a:solidFill>
                <a:latin typeface="Arial" pitchFamily="34" charset="0"/>
              </a:rPr>
              <a:pPr/>
              <a:t>24</a:t>
            </a:fld>
            <a:endParaRPr kumimoji="1" lang="en-US" altLang="zh-TW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8675" name="Freeform 8"/>
          <p:cNvSpPr>
            <a:spLocks/>
          </p:cNvSpPr>
          <p:nvPr/>
        </p:nvSpPr>
        <p:spPr bwMode="auto">
          <a:xfrm flipH="1">
            <a:off x="935038" y="6138863"/>
            <a:ext cx="8066087" cy="504825"/>
          </a:xfrm>
          <a:custGeom>
            <a:avLst/>
            <a:gdLst>
              <a:gd name="T0" fmla="*/ 0 w 5088"/>
              <a:gd name="T1" fmla="*/ 2147483646 h 462"/>
              <a:gd name="T2" fmla="*/ 2147483646 w 5088"/>
              <a:gd name="T3" fmla="*/ 2147483646 h 462"/>
              <a:gd name="T4" fmla="*/ 2147483646 w 5088"/>
              <a:gd name="T5" fmla="*/ 2147483646 h 462"/>
              <a:gd name="T6" fmla="*/ 2147483646 w 5088"/>
              <a:gd name="T7" fmla="*/ 2147483646 h 462"/>
              <a:gd name="T8" fmla="*/ 2147483646 w 5088"/>
              <a:gd name="T9" fmla="*/ 2147483646 h 462"/>
              <a:gd name="T10" fmla="*/ 2147483646 w 5088"/>
              <a:gd name="T11" fmla="*/ 2147483646 h 462"/>
              <a:gd name="T12" fmla="*/ 2147483646 w 5088"/>
              <a:gd name="T13" fmla="*/ 2147483646 h 4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088"/>
              <a:gd name="T22" fmla="*/ 0 h 462"/>
              <a:gd name="T23" fmla="*/ 5088 w 5088"/>
              <a:gd name="T24" fmla="*/ 462 h 4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088" h="462">
                <a:moveTo>
                  <a:pt x="0" y="333"/>
                </a:moveTo>
                <a:cubicBezTo>
                  <a:pt x="91" y="166"/>
                  <a:pt x="182" y="0"/>
                  <a:pt x="318" y="15"/>
                </a:cubicBezTo>
                <a:cubicBezTo>
                  <a:pt x="454" y="30"/>
                  <a:pt x="628" y="386"/>
                  <a:pt x="817" y="424"/>
                </a:cubicBezTo>
                <a:cubicBezTo>
                  <a:pt x="1006" y="462"/>
                  <a:pt x="1301" y="242"/>
                  <a:pt x="1452" y="242"/>
                </a:cubicBezTo>
                <a:cubicBezTo>
                  <a:pt x="1603" y="242"/>
                  <a:pt x="1202" y="394"/>
                  <a:pt x="1724" y="424"/>
                </a:cubicBezTo>
                <a:cubicBezTo>
                  <a:pt x="2246" y="454"/>
                  <a:pt x="4076" y="424"/>
                  <a:pt x="4582" y="424"/>
                </a:cubicBezTo>
                <a:cubicBezTo>
                  <a:pt x="5088" y="424"/>
                  <a:pt x="4925" y="424"/>
                  <a:pt x="4763" y="424"/>
                </a:cubicBezTo>
              </a:path>
            </a:pathLst>
          </a:cu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標題 1"/>
          <p:cNvSpPr txBox="1">
            <a:spLocks/>
          </p:cNvSpPr>
          <p:nvPr/>
        </p:nvSpPr>
        <p:spPr bwMode="auto">
          <a:xfrm>
            <a:off x="107950" y="214313"/>
            <a:ext cx="8928100" cy="1143000"/>
          </a:xfrm>
          <a:prstGeom prst="rect">
            <a:avLst/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生涯適性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志願選填  輔導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概念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357188" y="1665288"/>
            <a:ext cx="8572500" cy="16430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b="1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如何給建議                            </a:t>
            </a:r>
            <a:r>
              <a:rPr lang="zh-TW" altLang="en-US" sz="3000" b="1" smtClean="0">
                <a:latin typeface="標楷體" pitchFamily="65" charset="-120"/>
                <a:ea typeface="標楷體" pitchFamily="65" charset="-120"/>
              </a:rPr>
              <a:t>（參考相關測驗</a:t>
            </a:r>
            <a:r>
              <a:rPr lang="zh-TW" altLang="en-US" sz="3000" b="1" smtClean="0">
                <a:latin typeface="新細明體" pitchFamily="18" charset="-120"/>
              </a:rPr>
              <a:t>、</a:t>
            </a:r>
            <a:r>
              <a:rPr lang="zh-TW" altLang="en-US" sz="3000" b="1" smtClean="0">
                <a:latin typeface="標楷體" pitchFamily="65" charset="-120"/>
                <a:ea typeface="標楷體" pitchFamily="65" charset="-120"/>
              </a:rPr>
              <a:t>表述方式、保持彈性</a:t>
            </a:r>
            <a:r>
              <a:rPr lang="en-US" altLang="zh-TW" sz="3000" b="1" smtClean="0">
                <a:latin typeface="標楷體" pitchFamily="65" charset="-120"/>
                <a:ea typeface="標楷體" pitchFamily="65" charset="-120"/>
              </a:rPr>
              <a:t>...</a:t>
            </a:r>
            <a:r>
              <a:rPr lang="zh-TW" altLang="en-US" sz="3000" b="1" smtClean="0">
                <a:latin typeface="標楷體" pitchFamily="65" charset="-120"/>
                <a:ea typeface="標楷體" pitchFamily="65" charset="-120"/>
              </a:rPr>
              <a:t>）                （</a:t>
            </a:r>
            <a:r>
              <a:rPr lang="zh-TW" altLang="en-US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不以單一或少數向度決定學生的未來</a:t>
            </a:r>
            <a:r>
              <a:rPr lang="zh-TW" altLang="en-US" sz="3000" b="1" smtClean="0">
                <a:latin typeface="標楷體" pitchFamily="65" charset="-120"/>
                <a:ea typeface="標楷體" pitchFamily="65" charset="-120"/>
              </a:rPr>
              <a:t>）</a:t>
            </a: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 bwMode="auto">
          <a:xfrm>
            <a:off x="357188" y="3308350"/>
            <a:ext cx="857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0000"/>
              <a:defRPr/>
            </a:pPr>
            <a:r>
              <a:rPr lang="en-US" altLang="zh-TW" sz="3200" b="1" kern="0" dirty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3200" b="1" kern="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運用輔導資源 </a:t>
            </a:r>
            <a:r>
              <a:rPr lang="zh-TW" altLang="en-US" sz="3000" b="1" kern="0" dirty="0">
                <a:latin typeface="標楷體" pitchFamily="65" charset="-120"/>
                <a:ea typeface="標楷體" pitchFamily="65" charset="-120"/>
              </a:rPr>
              <a:t>（後送機制、專＆兼輔導教師）</a:t>
            </a: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 bwMode="auto">
          <a:xfrm>
            <a:off x="357188" y="4022725"/>
            <a:ext cx="8572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0000"/>
              <a:defRPr/>
            </a:pPr>
            <a:r>
              <a:rPr lang="en-US" altLang="zh-TW" sz="3200" b="1" kern="0" dirty="0"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sz="3200" b="1" kern="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篩選需要進一步協助的學生                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◆ 志願選填試探與輔導紀錄表內容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報表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       ◆ 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篩選工具                         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  ◆ 選填迷思與概念澄清 </a:t>
            </a:r>
            <a:endParaRPr lang="en-US" altLang="zh-TW" sz="3200" b="1" kern="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C46CFD-A67D-47A3-B55D-E6D9BA1887C9}" type="slidenum">
              <a:rPr kumimoji="1" lang="en-US" altLang="zh-TW">
                <a:solidFill>
                  <a:schemeClr val="bg1"/>
                </a:solidFill>
                <a:latin typeface="Arial" pitchFamily="34" charset="0"/>
              </a:rPr>
              <a:pPr/>
              <a:t>25</a:t>
            </a:fld>
            <a:endParaRPr kumimoji="1" lang="en-US" altLang="zh-TW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9699" name="Freeform 8"/>
          <p:cNvSpPr>
            <a:spLocks/>
          </p:cNvSpPr>
          <p:nvPr/>
        </p:nvSpPr>
        <p:spPr bwMode="auto">
          <a:xfrm flipH="1">
            <a:off x="935038" y="6138863"/>
            <a:ext cx="8066087" cy="504825"/>
          </a:xfrm>
          <a:custGeom>
            <a:avLst/>
            <a:gdLst>
              <a:gd name="T0" fmla="*/ 0 w 5088"/>
              <a:gd name="T1" fmla="*/ 2147483646 h 462"/>
              <a:gd name="T2" fmla="*/ 2147483646 w 5088"/>
              <a:gd name="T3" fmla="*/ 2147483646 h 462"/>
              <a:gd name="T4" fmla="*/ 2147483646 w 5088"/>
              <a:gd name="T5" fmla="*/ 2147483646 h 462"/>
              <a:gd name="T6" fmla="*/ 2147483646 w 5088"/>
              <a:gd name="T7" fmla="*/ 2147483646 h 462"/>
              <a:gd name="T8" fmla="*/ 2147483646 w 5088"/>
              <a:gd name="T9" fmla="*/ 2147483646 h 462"/>
              <a:gd name="T10" fmla="*/ 2147483646 w 5088"/>
              <a:gd name="T11" fmla="*/ 2147483646 h 462"/>
              <a:gd name="T12" fmla="*/ 2147483646 w 5088"/>
              <a:gd name="T13" fmla="*/ 2147483646 h 4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088"/>
              <a:gd name="T22" fmla="*/ 0 h 462"/>
              <a:gd name="T23" fmla="*/ 5088 w 5088"/>
              <a:gd name="T24" fmla="*/ 462 h 4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088" h="462">
                <a:moveTo>
                  <a:pt x="0" y="333"/>
                </a:moveTo>
                <a:cubicBezTo>
                  <a:pt x="91" y="166"/>
                  <a:pt x="182" y="0"/>
                  <a:pt x="318" y="15"/>
                </a:cubicBezTo>
                <a:cubicBezTo>
                  <a:pt x="454" y="30"/>
                  <a:pt x="628" y="386"/>
                  <a:pt x="817" y="424"/>
                </a:cubicBezTo>
                <a:cubicBezTo>
                  <a:pt x="1006" y="462"/>
                  <a:pt x="1301" y="242"/>
                  <a:pt x="1452" y="242"/>
                </a:cubicBezTo>
                <a:cubicBezTo>
                  <a:pt x="1603" y="242"/>
                  <a:pt x="1202" y="394"/>
                  <a:pt x="1724" y="424"/>
                </a:cubicBezTo>
                <a:cubicBezTo>
                  <a:pt x="2246" y="454"/>
                  <a:pt x="4076" y="424"/>
                  <a:pt x="4582" y="424"/>
                </a:cubicBezTo>
                <a:cubicBezTo>
                  <a:pt x="5088" y="424"/>
                  <a:pt x="4925" y="424"/>
                  <a:pt x="4763" y="424"/>
                </a:cubicBezTo>
              </a:path>
            </a:pathLst>
          </a:cu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標題 1"/>
          <p:cNvSpPr txBox="1">
            <a:spLocks/>
          </p:cNvSpPr>
          <p:nvPr/>
        </p:nvSpPr>
        <p:spPr bwMode="auto">
          <a:xfrm>
            <a:off x="107950" y="214313"/>
            <a:ext cx="8928100" cy="1143000"/>
          </a:xfrm>
          <a:prstGeom prst="rect">
            <a:avLst/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生涯適性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志願選填  輔導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概念</a:t>
            </a: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357188" y="1857375"/>
            <a:ext cx="8572500" cy="7858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sz="3600" b="1" smtClean="0"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en-US" sz="3600" b="1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接受</a:t>
            </a: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學生</a:t>
            </a:r>
            <a:r>
              <a:rPr lang="zh-TW" altLang="en-US" sz="36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生涯未定向的可能性</a:t>
            </a: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 bwMode="auto">
          <a:xfrm>
            <a:off x="357188" y="3068638"/>
            <a:ext cx="8572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0000"/>
              <a:defRPr/>
            </a:pPr>
            <a:r>
              <a:rPr lang="en-US" altLang="zh-TW" sz="3200" b="1" kern="0" dirty="0">
                <a:latin typeface="標楷體" pitchFamily="65" charset="-120"/>
                <a:ea typeface="標楷體" pitchFamily="65" charset="-120"/>
              </a:rPr>
              <a:t>9.</a:t>
            </a:r>
            <a:r>
              <a:rPr lang="zh-TW" altLang="en-US" sz="3600" b="1" kern="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沒有落點</a:t>
            </a:r>
            <a:r>
              <a:rPr lang="zh-TW" altLang="en-US" sz="3600" b="1" kern="0" dirty="0">
                <a:latin typeface="標楷體" pitchFamily="65" charset="-120"/>
                <a:ea typeface="標楷體" pitchFamily="65" charset="-120"/>
              </a:rPr>
              <a:t>、沒有落點、沒有落點</a:t>
            </a:r>
            <a:endParaRPr lang="en-US" altLang="zh-TW" sz="3600" b="1" kern="0" dirty="0">
              <a:latin typeface="標楷體" pitchFamily="65" charset="-120"/>
              <a:ea typeface="標楷體" pitchFamily="65" charset="-12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0000"/>
              <a:defRPr/>
            </a:pPr>
            <a:r>
              <a:rPr lang="zh-TW" altLang="en-US" sz="3600" b="1" kern="0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3200" b="1" kern="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kern="0" dirty="0">
                <a:latin typeface="標楷體" pitchFamily="65" charset="-120"/>
                <a:ea typeface="標楷體" pitchFamily="65" charset="-120"/>
              </a:rPr>
              <a:t>志願選填區塊、個別序位區間、模擬選填  </a:t>
            </a:r>
            <a:endParaRPr lang="en-US" altLang="zh-TW" sz="3200" b="1" kern="0" dirty="0">
              <a:latin typeface="標楷體" pitchFamily="65" charset="-120"/>
              <a:ea typeface="標楷體" pitchFamily="65" charset="-12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0000"/>
              <a:defRPr/>
            </a:pPr>
            <a:r>
              <a:rPr lang="zh-TW" altLang="en-US" sz="3200" b="1" kern="0" dirty="0">
                <a:latin typeface="標楷體" pitchFamily="65" charset="-120"/>
                <a:ea typeface="標楷體" pitchFamily="65" charset="-120"/>
              </a:rPr>
              <a:t>   數據</a:t>
            </a:r>
            <a:r>
              <a:rPr lang="en-US" altLang="zh-TW" sz="3200" b="1" kern="0" dirty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3200" b="1" kern="0" dirty="0">
                <a:latin typeface="標楷體" pitchFamily="65" charset="-120"/>
                <a:ea typeface="標楷體" pitchFamily="65" charset="-120"/>
              </a:rPr>
              <a:t>，僅供參考</a:t>
            </a:r>
            <a:r>
              <a:rPr lang="en-US" altLang="zh-TW" sz="3200" b="1" kern="0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200" b="1" kern="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65513" y="5597525"/>
            <a:ext cx="4033837" cy="82232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 bwMode="auto">
          <a:xfrm>
            <a:off x="714375" y="5713413"/>
            <a:ext cx="76739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0000"/>
              <a:defRPr/>
            </a:pPr>
            <a:r>
              <a:rPr lang="en-US" altLang="zh-TW" sz="3200" b="1" kern="0" dirty="0">
                <a:latin typeface="標楷體" pitchFamily="65" charset="-120"/>
                <a:ea typeface="標楷體" pitchFamily="65" charset="-120"/>
              </a:rPr>
              <a:t>(5)</a:t>
            </a:r>
            <a:r>
              <a:rPr lang="zh-TW" altLang="en-US" sz="3200" b="1" kern="0" dirty="0">
                <a:latin typeface="標楷體" pitchFamily="65" charset="-120"/>
                <a:ea typeface="標楷體" pitchFamily="65" charset="-120"/>
              </a:rPr>
              <a:t>心理建設 </a:t>
            </a:r>
            <a:r>
              <a:rPr lang="en-US" altLang="zh-TW" sz="3200" b="1" kern="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kern="0" dirty="0">
                <a:latin typeface="標楷體" pitchFamily="65" charset="-120"/>
                <a:ea typeface="標楷體" pitchFamily="65" charset="-120"/>
              </a:rPr>
              <a:t>學習做</a:t>
            </a:r>
            <a:r>
              <a:rPr lang="zh-TW" altLang="en-US" sz="3200" b="1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選擇並承擔</a:t>
            </a:r>
            <a:r>
              <a:rPr lang="zh-TW" altLang="en-US" sz="3200" b="1" kern="0" dirty="0">
                <a:latin typeface="標楷體" pitchFamily="65" charset="-120"/>
                <a:ea typeface="標楷體" pitchFamily="65" charset="-120"/>
              </a:rPr>
              <a:t>結果</a:t>
            </a:r>
            <a:r>
              <a:rPr lang="en-US" altLang="zh-TW" sz="3200" b="1" kern="0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200" b="1" kern="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24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E362EE-474D-4C33-B593-5E9AB5249D4A}" type="slidenum">
              <a:rPr kumimoji="1" lang="en-US" altLang="zh-TW">
                <a:solidFill>
                  <a:schemeClr val="bg1"/>
                </a:solidFill>
                <a:latin typeface="Arial" pitchFamily="34" charset="0"/>
              </a:rPr>
              <a:pPr/>
              <a:t>26</a:t>
            </a:fld>
            <a:endParaRPr kumimoji="1" lang="en-US" altLang="zh-TW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 bwMode="auto">
          <a:xfrm>
            <a:off x="107950" y="214313"/>
            <a:ext cx="8928100" cy="1143000"/>
          </a:xfrm>
          <a:prstGeom prst="rect">
            <a:avLst/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生涯適性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志願選填  輔導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概念</a:t>
            </a: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468313" y="1628775"/>
            <a:ext cx="8461375" cy="6413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sz="3600" b="1" smtClean="0">
                <a:latin typeface="標楷體" pitchFamily="65" charset="-120"/>
                <a:ea typeface="標楷體" pitchFamily="65" charset="-120"/>
              </a:rPr>
              <a:t>10.</a:t>
            </a:r>
            <a:r>
              <a:rPr lang="zh-TW" altLang="en-US" sz="3600" b="1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當學生問如何選填志願</a:t>
            </a: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 bwMode="auto">
          <a:xfrm>
            <a:off x="714375" y="2433638"/>
            <a:ext cx="7972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TW" sz="3200" b="1"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3200" b="1">
                <a:latin typeface="標楷體" pitchFamily="65" charset="-120"/>
                <a:ea typeface="標楷體" pitchFamily="65" charset="-120"/>
              </a:rPr>
              <a:t>先知道自己要什麼？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引導、排序、刪去法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8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 bwMode="auto">
          <a:xfrm>
            <a:off x="714375" y="3278188"/>
            <a:ext cx="7529513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0000"/>
              <a:defRPr/>
            </a:pPr>
            <a:r>
              <a:rPr lang="en-US" altLang="zh-TW" sz="3200" b="1" kern="0" dirty="0"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3200" b="1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評估</a:t>
            </a:r>
            <a:r>
              <a:rPr lang="zh-TW" altLang="en-US" sz="3200" b="1" kern="0" dirty="0">
                <a:latin typeface="標楷體" pitchFamily="65" charset="-120"/>
                <a:ea typeface="標楷體" pitchFamily="65" charset="-120"/>
              </a:rPr>
              <a:t>戰力（現在、未來、夢想）</a:t>
            </a: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 bwMode="auto">
          <a:xfrm>
            <a:off x="714375" y="4084638"/>
            <a:ext cx="5643563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0000"/>
              <a:defRPr/>
            </a:pPr>
            <a:r>
              <a:rPr lang="en-US" altLang="zh-TW" sz="3200" b="1" kern="0" dirty="0"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en-US" sz="3200" b="1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考量多元因素</a:t>
            </a: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 bwMode="auto">
          <a:xfrm>
            <a:off x="714375" y="4889500"/>
            <a:ext cx="621506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0000"/>
              <a:defRPr/>
            </a:pPr>
            <a:r>
              <a:rPr lang="en-US" altLang="zh-TW" sz="3200" b="1" kern="0" dirty="0">
                <a:latin typeface="標楷體" pitchFamily="65" charset="-120"/>
                <a:ea typeface="標楷體" pitchFamily="65" charset="-120"/>
              </a:rPr>
              <a:t>(4)</a:t>
            </a:r>
            <a:r>
              <a:rPr lang="zh-TW" altLang="en-US" sz="3200" b="1" kern="0" dirty="0">
                <a:latin typeface="標楷體" pitchFamily="65" charset="-120"/>
                <a:ea typeface="標楷體" pitchFamily="65" charset="-120"/>
              </a:rPr>
              <a:t>與監護人或</a:t>
            </a:r>
            <a:r>
              <a:rPr lang="zh-TW" altLang="en-US" sz="3200" b="1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家長</a:t>
            </a:r>
            <a:r>
              <a:rPr lang="zh-TW" altLang="en-US" sz="3200" b="1" kern="0" dirty="0">
                <a:latin typeface="標楷體" pitchFamily="65" charset="-120"/>
                <a:ea typeface="標楷體" pitchFamily="65" charset="-120"/>
              </a:rPr>
              <a:t>做</a:t>
            </a:r>
            <a:r>
              <a:rPr lang="zh-TW" altLang="en-US" sz="3200" b="1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確認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9" grpId="0" build="p"/>
      <p:bldP spid="8" grpId="0" build="p"/>
      <p:bldP spid="11" grpId="0" build="p"/>
      <p:bldP spid="12" grpId="0" build="p"/>
      <p:bldP spid="1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936104"/>
          </a:xfr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66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zh-TW" altLang="en-US" sz="4800" b="1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「夢想」是什麼？</a:t>
            </a:r>
          </a:p>
        </p:txBody>
      </p:sp>
      <p:sp>
        <p:nvSpPr>
          <p:cNvPr id="33797" name="內容版面配置區 2"/>
          <p:cNvSpPr>
            <a:spLocks noGrp="1"/>
          </p:cNvSpPr>
          <p:nvPr>
            <p:ph idx="1"/>
          </p:nvPr>
        </p:nvSpPr>
        <p:spPr>
          <a:xfrm>
            <a:off x="457200" y="2276475"/>
            <a:ext cx="8229600" cy="3979863"/>
          </a:xfrm>
          <a:ln w="38100">
            <a:prstDash val="sysDash"/>
          </a:ln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  <a:defRPr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我想做的事</a:t>
            </a: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 eaLnBrk="1" hangingPunct="1">
              <a:buFont typeface="Arial" pitchFamily="34" charset="0"/>
              <a:buNone/>
              <a:defRPr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我想成為什麼樣的人</a:t>
            </a: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 eaLnBrk="1" hangingPunct="1">
              <a:buFont typeface="Arial" pitchFamily="34" charset="0"/>
              <a:buNone/>
              <a:defRPr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我想要的未來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生涯目標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 algn="ctr" eaLnBrk="1" hangingPunct="1">
              <a:buFont typeface="Arial" pitchFamily="34" charset="0"/>
              <a:buNone/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讓我充滿熱情，</a:t>
            </a:r>
            <a:endParaRPr lang="en-US" altLang="zh-TW" sz="4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 eaLnBrk="1" hangingPunct="1">
              <a:buFont typeface="Arial" pitchFamily="34" charset="0"/>
              <a:buNone/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想要去達成的願望</a:t>
            </a:r>
            <a:endParaRPr lang="en-US" altLang="zh-TW" sz="4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hangingPunct="1">
              <a:buFont typeface="Arial" pitchFamily="34" charset="0"/>
              <a:buNone/>
              <a:defRPr/>
            </a:pPr>
            <a:endParaRPr lang="zh-TW" altLang="en-US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395413" y="142875"/>
            <a:ext cx="6357937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1" lang="zh-TW" altLang="zh-TW" sz="4000" b="1">
                <a:latin typeface="微軟正黑體" pitchFamily="34" charset="-120"/>
                <a:ea typeface="微軟正黑體" pitchFamily="34" charset="-120"/>
              </a:rPr>
              <a:t>國中畢業生升學進路階梯圖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3663" y="938213"/>
            <a:ext cx="8720137" cy="5846762"/>
            <a:chOff x="59" y="591"/>
            <a:chExt cx="5493" cy="3683"/>
          </a:xfrm>
        </p:grpSpPr>
        <p:grpSp>
          <p:nvGrpSpPr>
            <p:cNvPr id="5124" name="Group 3"/>
            <p:cNvGrpSpPr>
              <a:grpSpLocks/>
            </p:cNvGrpSpPr>
            <p:nvPr/>
          </p:nvGrpSpPr>
          <p:grpSpPr bwMode="auto">
            <a:xfrm>
              <a:off x="59" y="591"/>
              <a:ext cx="5493" cy="3683"/>
              <a:chOff x="59" y="591"/>
              <a:chExt cx="5493" cy="3683"/>
            </a:xfrm>
          </p:grpSpPr>
          <p:pic>
            <p:nvPicPr>
              <p:cNvPr id="5133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33" y="2650"/>
                <a:ext cx="2238" cy="124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5134" name="Rectangle 5"/>
              <p:cNvSpPr>
                <a:spLocks noChangeArrowheads="1"/>
              </p:cNvSpPr>
              <p:nvPr/>
            </p:nvSpPr>
            <p:spPr bwMode="auto">
              <a:xfrm>
                <a:off x="181" y="3942"/>
                <a:ext cx="2655" cy="332"/>
              </a:xfrm>
              <a:prstGeom prst="rect">
                <a:avLst/>
              </a:prstGeom>
              <a:gradFill rotWithShape="0">
                <a:gsLst>
                  <a:gs pos="0">
                    <a:srgbClr val="FFC0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lIns="90000" tIns="46800" rIns="90000" bIns="46800"/>
              <a:lstStyle/>
              <a:p>
                <a:pPr algn="ctr" eaLnBrk="1" hangingPunct="1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 altLang="zh-TW" sz="20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進高中</a:t>
                </a:r>
              </a:p>
            </p:txBody>
          </p:sp>
          <p:sp>
            <p:nvSpPr>
              <p:cNvPr id="5135" name="Rectangle 6"/>
              <p:cNvSpPr>
                <a:spLocks noChangeArrowheads="1"/>
              </p:cNvSpPr>
              <p:nvPr/>
            </p:nvSpPr>
            <p:spPr bwMode="auto">
              <a:xfrm>
                <a:off x="2837" y="3942"/>
                <a:ext cx="2697" cy="332"/>
              </a:xfrm>
              <a:prstGeom prst="rect">
                <a:avLst/>
              </a:prstGeom>
              <a:gradFill rotWithShape="0">
                <a:gsLst>
                  <a:gs pos="0">
                    <a:srgbClr val="D4E2ED"/>
                  </a:gs>
                  <a:gs pos="100000">
                    <a:srgbClr val="B39D94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lIns="90000" tIns="46800" rIns="90000" bIns="46800"/>
              <a:lstStyle/>
              <a:p>
                <a:pPr algn="ctr" eaLnBrk="1" hangingPunct="1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 altLang="zh-TW" sz="20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選技職</a:t>
                </a:r>
              </a:p>
            </p:txBody>
          </p:sp>
          <p:sp>
            <p:nvSpPr>
              <p:cNvPr id="5136" name="AutoShape 7"/>
              <p:cNvSpPr>
                <a:spLocks noChangeArrowheads="1"/>
              </p:cNvSpPr>
              <p:nvPr/>
            </p:nvSpPr>
            <p:spPr bwMode="auto">
              <a:xfrm>
                <a:off x="2161" y="1015"/>
                <a:ext cx="1350" cy="2908"/>
              </a:xfrm>
              <a:custGeom>
                <a:avLst/>
                <a:gdLst>
                  <a:gd name="T0" fmla="*/ 0 w 2271012"/>
                  <a:gd name="T1" fmla="*/ 0 h 4392488"/>
                  <a:gd name="T2" fmla="*/ 0 w 2271012"/>
                  <a:gd name="T3" fmla="*/ 0 h 4392488"/>
                  <a:gd name="T4" fmla="*/ 0 w 2271012"/>
                  <a:gd name="T5" fmla="*/ 0 h 4392488"/>
                  <a:gd name="T6" fmla="*/ 0 w 2271012"/>
                  <a:gd name="T7" fmla="*/ 0 h 4392488"/>
                  <a:gd name="T8" fmla="*/ 0 w 2271012"/>
                  <a:gd name="T9" fmla="*/ 0 h 4392488"/>
                  <a:gd name="T10" fmla="*/ 0 w 2271012"/>
                  <a:gd name="T11" fmla="*/ 0 h 4392488"/>
                  <a:gd name="T12" fmla="*/ 0 w 2271012"/>
                  <a:gd name="T13" fmla="*/ 0 h 4392488"/>
                  <a:gd name="T14" fmla="*/ 0 w 2271012"/>
                  <a:gd name="T15" fmla="*/ 0 h 43924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71012"/>
                  <a:gd name="T25" fmla="*/ 0 h 4392488"/>
                  <a:gd name="T26" fmla="*/ 2271012 w 2271012"/>
                  <a:gd name="T27" fmla="*/ 4392488 h 439248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71012" h="4392488">
                    <a:moveTo>
                      <a:pt x="0" y="1259066"/>
                    </a:moveTo>
                    <a:lnTo>
                      <a:pt x="1135506" y="0"/>
                    </a:lnTo>
                    <a:lnTo>
                      <a:pt x="2271012" y="1246709"/>
                    </a:lnTo>
                    <a:lnTo>
                      <a:pt x="1783578" y="1246709"/>
                    </a:lnTo>
                    <a:lnTo>
                      <a:pt x="1783578" y="4392488"/>
                    </a:lnTo>
                    <a:lnTo>
                      <a:pt x="487434" y="4392488"/>
                    </a:lnTo>
                    <a:lnTo>
                      <a:pt x="487434" y="1246709"/>
                    </a:lnTo>
                    <a:lnTo>
                      <a:pt x="0" y="1259066"/>
                    </a:lnTo>
                    <a:close/>
                  </a:path>
                </a:pathLst>
              </a:custGeom>
              <a:solidFill>
                <a:srgbClr val="FFCCFF"/>
              </a:solidFill>
              <a:ln w="38160">
                <a:solidFill>
                  <a:srgbClr val="FF33CC"/>
                </a:solidFill>
                <a:round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lIns="90000" tIns="46800" rIns="90000" bIns="46800"/>
              <a:lstStyle/>
              <a:p>
                <a:pPr algn="ctr" eaLnBrk="1" hangingPunct="1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altLang="zh-TW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 eaLnBrk="1" hangingPunct="1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altLang="zh-TW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 eaLnBrk="1" hangingPunct="1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altLang="zh-TW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 eaLnBrk="1" hangingPunct="1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altLang="zh-TW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 eaLnBrk="1" hangingPunct="1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 altLang="zh-TW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（博士班）</a:t>
                </a:r>
              </a:p>
              <a:p>
                <a:pPr algn="ctr" eaLnBrk="1" hangingPunct="1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 altLang="zh-TW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（碩士班）</a:t>
                </a:r>
              </a:p>
              <a:p>
                <a:pPr algn="ctr" eaLnBrk="1" hangingPunct="1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altLang="zh-TW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 eaLnBrk="1" hangingPunct="1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 altLang="zh-TW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科技大學</a:t>
                </a:r>
              </a:p>
              <a:p>
                <a:pPr algn="ctr" eaLnBrk="1" hangingPunct="1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 altLang="zh-TW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技術學院</a:t>
                </a:r>
              </a:p>
              <a:p>
                <a:pPr algn="ctr" eaLnBrk="1" hangingPunct="1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 altLang="zh-TW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一般大學</a:t>
                </a:r>
              </a:p>
              <a:p>
                <a:pPr algn="ctr" eaLnBrk="1" hangingPunct="1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altLang="zh-TW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5137" name="Rectangle 8"/>
              <p:cNvSpPr>
                <a:spLocks noChangeArrowheads="1"/>
              </p:cNvSpPr>
              <p:nvPr/>
            </p:nvSpPr>
            <p:spPr bwMode="auto">
              <a:xfrm>
                <a:off x="1723" y="2398"/>
                <a:ext cx="704" cy="1525"/>
              </a:xfrm>
              <a:prstGeom prst="rect">
                <a:avLst/>
              </a:prstGeom>
              <a:solidFill>
                <a:srgbClr val="FFFFCC"/>
              </a:solidFill>
              <a:ln w="38160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eaLnBrk="1" hangingPunct="1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kumimoji="1" lang="en-US" altLang="zh-TW" sz="160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endParaRPr>
              </a:p>
              <a:p>
                <a:pPr eaLnBrk="1" hangingPunct="1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kumimoji="1" lang="en-US" altLang="zh-TW" sz="16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kumimoji="1" lang="zh-TW" altLang="zh-TW" sz="16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一般大學</a:t>
                </a:r>
              </a:p>
              <a:p>
                <a:pPr eaLnBrk="1" hangingPunct="1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kumimoji="1" lang="en-US" altLang="zh-TW" sz="16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kumimoji="1" lang="zh-TW" altLang="zh-TW" sz="16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科技大學</a:t>
                </a:r>
              </a:p>
              <a:p>
                <a:pPr eaLnBrk="1" hangingPunct="1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kumimoji="1" lang="en-US" altLang="zh-TW" sz="16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kumimoji="1" lang="zh-TW" altLang="zh-TW" sz="16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技術學院</a:t>
                </a:r>
              </a:p>
              <a:p>
                <a:pPr eaLnBrk="1" hangingPunct="1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kumimoji="1" lang="en-US" altLang="zh-TW" sz="16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kumimoji="1" lang="zh-TW" altLang="zh-TW" sz="16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軍警學校</a:t>
                </a:r>
              </a:p>
              <a:p>
                <a:pPr eaLnBrk="1" hangingPunct="1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kumimoji="1" lang="en-US" altLang="zh-TW" sz="160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5138" name="Rectangle 9"/>
              <p:cNvSpPr>
                <a:spLocks noChangeArrowheads="1"/>
              </p:cNvSpPr>
              <p:nvPr/>
            </p:nvSpPr>
            <p:spPr bwMode="auto">
              <a:xfrm>
                <a:off x="3244" y="2398"/>
                <a:ext cx="727" cy="1542"/>
              </a:xfrm>
              <a:prstGeom prst="rect">
                <a:avLst/>
              </a:prstGeom>
              <a:solidFill>
                <a:srgbClr val="FFFFCC"/>
              </a:solidFill>
              <a:ln w="38160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eaLnBrk="1" hangingPunct="1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kumimoji="1" lang="en-US" altLang="zh-TW" sz="120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endParaRPr>
              </a:p>
              <a:p>
                <a:pPr eaLnBrk="1" hangingPunct="1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kumimoji="1" lang="en-US" altLang="zh-TW" sz="16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kumimoji="1" lang="zh-TW" altLang="zh-TW" sz="16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科技大學</a:t>
                </a:r>
              </a:p>
              <a:p>
                <a:pPr eaLnBrk="1" hangingPunct="1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kumimoji="1" lang="en-US" altLang="zh-TW" sz="16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kumimoji="1" lang="zh-TW" altLang="zh-TW" sz="16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技術學院</a:t>
                </a:r>
              </a:p>
              <a:p>
                <a:pPr eaLnBrk="1" hangingPunct="1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kumimoji="1" lang="en-US" altLang="zh-TW" sz="16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kumimoji="1" lang="zh-TW" altLang="zh-TW" sz="16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二專</a:t>
                </a:r>
              </a:p>
              <a:p>
                <a:pPr eaLnBrk="1" hangingPunct="1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kumimoji="1" lang="en-US" altLang="zh-TW" sz="16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kumimoji="1" lang="zh-TW" altLang="zh-TW" sz="16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一般大學</a:t>
                </a:r>
              </a:p>
              <a:p>
                <a:pPr eaLnBrk="1" hangingPunct="1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kumimoji="1" lang="en-US" altLang="zh-TW" sz="16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kumimoji="1" lang="zh-TW" altLang="zh-TW" sz="16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軍警校院</a:t>
                </a:r>
              </a:p>
            </p:txBody>
          </p:sp>
          <p:sp>
            <p:nvSpPr>
              <p:cNvPr id="5139" name="Rectangle 10"/>
              <p:cNvSpPr>
                <a:spLocks noChangeArrowheads="1"/>
              </p:cNvSpPr>
              <p:nvPr/>
            </p:nvSpPr>
            <p:spPr bwMode="auto">
              <a:xfrm>
                <a:off x="995" y="2923"/>
                <a:ext cx="728" cy="1000"/>
              </a:xfrm>
              <a:prstGeom prst="rect">
                <a:avLst/>
              </a:prstGeom>
              <a:solidFill>
                <a:srgbClr val="CCFF99"/>
              </a:solidFill>
              <a:ln w="38160">
                <a:solidFill>
                  <a:srgbClr val="92D050"/>
                </a:solidFill>
                <a:round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lIns="90000" tIns="46800" rIns="90000" bIns="46800" anchor="ctr"/>
              <a:lstStyle/>
              <a:p>
                <a:pPr algn="ctr" eaLnBrk="1" hangingPunct="1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altLang="zh-TW" sz="16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zh-TW" sz="16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普通高中</a:t>
                </a:r>
              </a:p>
              <a:p>
                <a:pPr algn="ctr" eaLnBrk="1" hangingPunct="1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altLang="zh-TW" sz="16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zh-TW" sz="16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綜合高中</a:t>
                </a:r>
              </a:p>
              <a:p>
                <a:pPr algn="ctr" eaLnBrk="1" hangingPunct="1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altLang="zh-TW" sz="16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 (</a:t>
                </a:r>
                <a:r>
                  <a:rPr lang="zh-TW" altLang="zh-TW" sz="16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學術學程</a:t>
                </a:r>
                <a:r>
                  <a:rPr lang="en-US" altLang="zh-TW" sz="16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)</a:t>
                </a:r>
              </a:p>
              <a:p>
                <a:pPr algn="ctr" eaLnBrk="1" hangingPunct="1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altLang="zh-TW" sz="16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zh-TW" sz="16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單科高中</a:t>
                </a:r>
              </a:p>
              <a:p>
                <a:pPr algn="ctr" eaLnBrk="1" hangingPunct="1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altLang="zh-TW" sz="16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zh-TW" sz="16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實驗高中</a:t>
                </a:r>
              </a:p>
              <a:p>
                <a:pPr eaLnBrk="1" hangingPunct="1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altLang="zh-TW" sz="160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5140" name="Rectangle 11"/>
              <p:cNvSpPr>
                <a:spLocks noChangeArrowheads="1"/>
              </p:cNvSpPr>
              <p:nvPr/>
            </p:nvSpPr>
            <p:spPr bwMode="auto">
              <a:xfrm>
                <a:off x="267" y="3495"/>
                <a:ext cx="727" cy="428"/>
              </a:xfrm>
              <a:prstGeom prst="rect">
                <a:avLst/>
              </a:prstGeom>
              <a:solidFill>
                <a:srgbClr val="E6DEDB"/>
              </a:solidFill>
              <a:ln w="38160">
                <a:solidFill>
                  <a:srgbClr val="00B0F0"/>
                </a:solidFill>
                <a:round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lIns="90000" tIns="46800" rIns="90000" bIns="46800" anchor="ctr"/>
              <a:lstStyle/>
              <a:p>
                <a:pPr algn="ctr" eaLnBrk="1" hangingPunct="1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 altLang="zh-TW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國中畢業</a:t>
                </a:r>
              </a:p>
            </p:txBody>
          </p:sp>
          <p:sp>
            <p:nvSpPr>
              <p:cNvPr id="5141" name="Rectangle 12"/>
              <p:cNvSpPr>
                <a:spLocks noChangeArrowheads="1"/>
              </p:cNvSpPr>
              <p:nvPr/>
            </p:nvSpPr>
            <p:spPr bwMode="auto">
              <a:xfrm>
                <a:off x="3992" y="2923"/>
                <a:ext cx="728" cy="1000"/>
              </a:xfrm>
              <a:prstGeom prst="rect">
                <a:avLst/>
              </a:prstGeom>
              <a:solidFill>
                <a:srgbClr val="CCFF99"/>
              </a:solidFill>
              <a:ln w="38160">
                <a:solidFill>
                  <a:srgbClr val="92D050"/>
                </a:solidFill>
                <a:round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lIns="90000" tIns="46800" rIns="90000" bIns="46800" anchor="ctr"/>
              <a:lstStyle/>
              <a:p>
                <a:pPr eaLnBrk="1" hangingPunct="1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altLang="zh-TW" sz="14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zh-TW" sz="14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高職</a:t>
                </a:r>
              </a:p>
              <a:p>
                <a:pPr eaLnBrk="1" hangingPunct="1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altLang="zh-TW" sz="14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zh-TW" sz="14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五專</a:t>
                </a:r>
              </a:p>
              <a:p>
                <a:pPr eaLnBrk="1" hangingPunct="1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altLang="zh-TW" sz="14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zh-TW" sz="14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綜合高中</a:t>
                </a:r>
              </a:p>
              <a:p>
                <a:pPr eaLnBrk="1" hangingPunct="1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 altLang="zh-TW" sz="14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（專門學程）</a:t>
                </a:r>
              </a:p>
              <a:p>
                <a:pPr eaLnBrk="1" hangingPunct="1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altLang="zh-TW" sz="14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zh-TW" sz="14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實用技能</a:t>
                </a:r>
              </a:p>
              <a:p>
                <a:pPr eaLnBrk="1" hangingPunct="1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altLang="zh-TW" sz="14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  </a:t>
                </a:r>
                <a:r>
                  <a:rPr lang="zh-TW" altLang="zh-TW" sz="14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學程</a:t>
                </a:r>
              </a:p>
              <a:p>
                <a:pPr eaLnBrk="1" hangingPunct="1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altLang="zh-TW" sz="14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zh-TW" sz="14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建教合作班</a:t>
                </a:r>
              </a:p>
            </p:txBody>
          </p:sp>
          <p:sp>
            <p:nvSpPr>
              <p:cNvPr id="5142" name="Rectangle 13"/>
              <p:cNvSpPr>
                <a:spLocks noChangeArrowheads="1"/>
              </p:cNvSpPr>
              <p:nvPr/>
            </p:nvSpPr>
            <p:spPr bwMode="auto">
              <a:xfrm>
                <a:off x="4721" y="3495"/>
                <a:ext cx="727" cy="428"/>
              </a:xfrm>
              <a:prstGeom prst="rect">
                <a:avLst/>
              </a:prstGeom>
              <a:solidFill>
                <a:srgbClr val="E6DEDB"/>
              </a:solidFill>
              <a:ln w="38160">
                <a:solidFill>
                  <a:srgbClr val="00B0F0"/>
                </a:solidFill>
                <a:round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lIns="90000" tIns="46800" rIns="90000" bIns="46800" anchor="ctr"/>
              <a:lstStyle/>
              <a:p>
                <a:pPr algn="ctr" eaLnBrk="1" hangingPunct="1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 altLang="zh-TW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國中畢業</a:t>
                </a:r>
              </a:p>
            </p:txBody>
          </p:sp>
          <p:sp>
            <p:nvSpPr>
              <p:cNvPr id="5143" name="Rectangle 14"/>
              <p:cNvSpPr>
                <a:spLocks noChangeArrowheads="1"/>
              </p:cNvSpPr>
              <p:nvPr/>
            </p:nvSpPr>
            <p:spPr bwMode="auto">
              <a:xfrm>
                <a:off x="267" y="2914"/>
                <a:ext cx="513" cy="333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 eaLnBrk="1" hangingPunct="1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kumimoji="1" lang="zh-TW" altLang="zh-TW" sz="20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國中</a:t>
                </a:r>
              </a:p>
            </p:txBody>
          </p:sp>
          <p:grpSp>
            <p:nvGrpSpPr>
              <p:cNvPr id="5144" name="Group 15"/>
              <p:cNvGrpSpPr>
                <a:grpSpLocks/>
              </p:cNvGrpSpPr>
              <p:nvPr/>
            </p:nvGrpSpPr>
            <p:grpSpPr bwMode="auto">
              <a:xfrm>
                <a:off x="180" y="2334"/>
                <a:ext cx="2247" cy="1613"/>
                <a:chOff x="180" y="2334"/>
                <a:chExt cx="2247" cy="1613"/>
              </a:xfrm>
            </p:grpSpPr>
            <p:sp>
              <p:nvSpPr>
                <p:cNvPr id="5166" name="Rectangle 16"/>
                <p:cNvSpPr>
                  <a:spLocks noChangeArrowheads="1"/>
                </p:cNvSpPr>
                <p:nvPr/>
              </p:nvSpPr>
              <p:spPr bwMode="auto">
                <a:xfrm>
                  <a:off x="181" y="3430"/>
                  <a:ext cx="82" cy="517"/>
                </a:xfrm>
                <a:prstGeom prst="rect">
                  <a:avLst/>
                </a:pr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kumimoji="1" lang="zh-TW" altLang="en-US">
                    <a:latin typeface="Arial" pitchFamily="34" charset="0"/>
                  </a:endParaRPr>
                </a:p>
              </p:txBody>
            </p:sp>
            <p:sp>
              <p:nvSpPr>
                <p:cNvPr id="5167" name="Rectangle 17"/>
                <p:cNvSpPr>
                  <a:spLocks noChangeArrowheads="1"/>
                </p:cNvSpPr>
                <p:nvPr/>
              </p:nvSpPr>
              <p:spPr bwMode="auto">
                <a:xfrm>
                  <a:off x="180" y="3407"/>
                  <a:ext cx="746" cy="86"/>
                </a:xfrm>
                <a:prstGeom prst="rect">
                  <a:avLst/>
                </a:pr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kumimoji="1" lang="zh-TW" altLang="en-US">
                    <a:latin typeface="Arial" pitchFamily="34" charset="0"/>
                  </a:endParaRPr>
                </a:p>
              </p:txBody>
            </p:sp>
            <p:sp>
              <p:nvSpPr>
                <p:cNvPr id="5168" name="Rectangle 18"/>
                <p:cNvSpPr>
                  <a:spLocks noChangeArrowheads="1"/>
                </p:cNvSpPr>
                <p:nvPr/>
              </p:nvSpPr>
              <p:spPr bwMode="auto">
                <a:xfrm>
                  <a:off x="928" y="2862"/>
                  <a:ext cx="65" cy="61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kumimoji="1" lang="zh-TW" altLang="en-US">
                    <a:latin typeface="Arial" pitchFamily="34" charset="0"/>
                  </a:endParaRPr>
                </a:p>
              </p:txBody>
            </p:sp>
            <p:sp>
              <p:nvSpPr>
                <p:cNvPr id="5169" name="Rectangle 19"/>
                <p:cNvSpPr>
                  <a:spLocks noChangeArrowheads="1"/>
                </p:cNvSpPr>
                <p:nvPr/>
              </p:nvSpPr>
              <p:spPr bwMode="auto">
                <a:xfrm>
                  <a:off x="928" y="2846"/>
                  <a:ext cx="716" cy="66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kumimoji="1" lang="zh-TW" altLang="en-US">
                    <a:latin typeface="Arial" pitchFamily="34" charset="0"/>
                  </a:endParaRPr>
                </a:p>
              </p:txBody>
            </p:sp>
            <p:sp>
              <p:nvSpPr>
                <p:cNvPr id="5170" name="Rectangle 20"/>
                <p:cNvSpPr>
                  <a:spLocks noChangeArrowheads="1"/>
                </p:cNvSpPr>
                <p:nvPr/>
              </p:nvSpPr>
              <p:spPr bwMode="auto">
                <a:xfrm>
                  <a:off x="1645" y="2343"/>
                  <a:ext cx="75" cy="570"/>
                </a:xfrm>
                <a:prstGeom prst="rect">
                  <a:avLst/>
                </a:prstGeom>
                <a:solidFill>
                  <a:srgbClr val="FF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kumimoji="1" lang="zh-TW" altLang="en-US">
                    <a:latin typeface="Arial" pitchFamily="34" charset="0"/>
                  </a:endParaRPr>
                </a:p>
              </p:txBody>
            </p:sp>
            <p:sp>
              <p:nvSpPr>
                <p:cNvPr id="5171" name="Rectangle 21"/>
                <p:cNvSpPr>
                  <a:spLocks noChangeArrowheads="1"/>
                </p:cNvSpPr>
                <p:nvPr/>
              </p:nvSpPr>
              <p:spPr bwMode="auto">
                <a:xfrm>
                  <a:off x="1642" y="2334"/>
                  <a:ext cx="786" cy="63"/>
                </a:xfrm>
                <a:prstGeom prst="rect">
                  <a:avLst/>
                </a:prstGeom>
                <a:solidFill>
                  <a:srgbClr val="FF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kumimoji="1" lang="zh-TW" altLang="en-US">
                    <a:latin typeface="Arial" pitchFamily="34" charset="0"/>
                  </a:endParaRPr>
                </a:p>
              </p:txBody>
            </p:sp>
          </p:grpSp>
          <p:grpSp>
            <p:nvGrpSpPr>
              <p:cNvPr id="5145" name="Group 22"/>
              <p:cNvGrpSpPr>
                <a:grpSpLocks/>
              </p:cNvGrpSpPr>
              <p:nvPr/>
            </p:nvGrpSpPr>
            <p:grpSpPr bwMode="auto">
              <a:xfrm>
                <a:off x="3243" y="2334"/>
                <a:ext cx="2266" cy="1613"/>
                <a:chOff x="3243" y="2334"/>
                <a:chExt cx="2266" cy="1613"/>
              </a:xfrm>
            </p:grpSpPr>
            <p:sp>
              <p:nvSpPr>
                <p:cNvPr id="5160" name="Rectangle 23"/>
                <p:cNvSpPr>
                  <a:spLocks noChangeArrowheads="1"/>
                </p:cNvSpPr>
                <p:nvPr/>
              </p:nvSpPr>
              <p:spPr bwMode="auto">
                <a:xfrm flipH="1">
                  <a:off x="5426" y="3430"/>
                  <a:ext cx="83" cy="517"/>
                </a:xfrm>
                <a:prstGeom prst="rect">
                  <a:avLst/>
                </a:pr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kumimoji="1" lang="zh-TW" altLang="en-US">
                    <a:latin typeface="Arial" pitchFamily="34" charset="0"/>
                  </a:endParaRPr>
                </a:p>
              </p:txBody>
            </p:sp>
            <p:sp>
              <p:nvSpPr>
                <p:cNvPr id="5161" name="Rectangle 24"/>
                <p:cNvSpPr>
                  <a:spLocks noChangeArrowheads="1"/>
                </p:cNvSpPr>
                <p:nvPr/>
              </p:nvSpPr>
              <p:spPr bwMode="auto">
                <a:xfrm flipH="1">
                  <a:off x="4757" y="3407"/>
                  <a:ext cx="753" cy="86"/>
                </a:xfrm>
                <a:prstGeom prst="rect">
                  <a:avLst/>
                </a:pr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kumimoji="1" lang="zh-TW" altLang="en-US">
                    <a:latin typeface="Arial" pitchFamily="34" charset="0"/>
                  </a:endParaRPr>
                </a:p>
              </p:txBody>
            </p:sp>
            <p:sp>
              <p:nvSpPr>
                <p:cNvPr id="5162" name="Rectangle 25"/>
                <p:cNvSpPr>
                  <a:spLocks noChangeArrowheads="1"/>
                </p:cNvSpPr>
                <p:nvPr/>
              </p:nvSpPr>
              <p:spPr bwMode="auto">
                <a:xfrm flipH="1">
                  <a:off x="4689" y="2862"/>
                  <a:ext cx="66" cy="61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kumimoji="1" lang="zh-TW" altLang="en-US">
                    <a:latin typeface="Arial" pitchFamily="34" charset="0"/>
                  </a:endParaRPr>
                </a:p>
              </p:txBody>
            </p:sp>
            <p:sp>
              <p:nvSpPr>
                <p:cNvPr id="5163" name="Rectangle 26"/>
                <p:cNvSpPr>
                  <a:spLocks noChangeArrowheads="1"/>
                </p:cNvSpPr>
                <p:nvPr/>
              </p:nvSpPr>
              <p:spPr bwMode="auto">
                <a:xfrm flipH="1">
                  <a:off x="4033" y="2846"/>
                  <a:ext cx="722" cy="66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kumimoji="1" lang="zh-TW" altLang="en-US">
                    <a:latin typeface="Arial" pitchFamily="34" charset="0"/>
                  </a:endParaRPr>
                </a:p>
              </p:txBody>
            </p:sp>
            <p:sp>
              <p:nvSpPr>
                <p:cNvPr id="5164" name="Rectangle 27"/>
                <p:cNvSpPr>
                  <a:spLocks noChangeArrowheads="1"/>
                </p:cNvSpPr>
                <p:nvPr/>
              </p:nvSpPr>
              <p:spPr bwMode="auto">
                <a:xfrm flipH="1">
                  <a:off x="3957" y="2343"/>
                  <a:ext cx="75" cy="570"/>
                </a:xfrm>
                <a:prstGeom prst="rect">
                  <a:avLst/>
                </a:prstGeom>
                <a:solidFill>
                  <a:srgbClr val="FF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kumimoji="1" lang="zh-TW" altLang="en-US">
                    <a:latin typeface="Arial" pitchFamily="34" charset="0"/>
                  </a:endParaRPr>
                </a:p>
              </p:txBody>
            </p:sp>
            <p:sp>
              <p:nvSpPr>
                <p:cNvPr id="5165" name="Rectangle 28"/>
                <p:cNvSpPr>
                  <a:spLocks noChangeArrowheads="1"/>
                </p:cNvSpPr>
                <p:nvPr/>
              </p:nvSpPr>
              <p:spPr bwMode="auto">
                <a:xfrm flipH="1">
                  <a:off x="3243" y="2334"/>
                  <a:ext cx="793" cy="63"/>
                </a:xfrm>
                <a:prstGeom prst="rect">
                  <a:avLst/>
                </a:prstGeom>
                <a:solidFill>
                  <a:srgbClr val="FF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kumimoji="1" lang="zh-TW" altLang="en-US">
                    <a:latin typeface="Arial" pitchFamily="34" charset="0"/>
                  </a:endParaRPr>
                </a:p>
              </p:txBody>
            </p:sp>
          </p:grpSp>
          <p:sp>
            <p:nvSpPr>
              <p:cNvPr id="5146" name="AutoShape 29"/>
              <p:cNvSpPr>
                <a:spLocks noChangeArrowheads="1"/>
              </p:cNvSpPr>
              <p:nvPr/>
            </p:nvSpPr>
            <p:spPr bwMode="auto">
              <a:xfrm>
                <a:off x="4079" y="2629"/>
                <a:ext cx="127" cy="173"/>
              </a:xfrm>
              <a:prstGeom prst="rtTriangle">
                <a:avLst/>
              </a:prstGeom>
              <a:gradFill rotWithShape="0">
                <a:gsLst>
                  <a:gs pos="0">
                    <a:srgbClr val="FFC000"/>
                  </a:gs>
                  <a:gs pos="100000">
                    <a:srgbClr val="92D050"/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kumimoji="1" lang="zh-TW" altLang="en-US">
                  <a:latin typeface="Arial" pitchFamily="34" charset="0"/>
                </a:endParaRPr>
              </a:p>
            </p:txBody>
          </p:sp>
          <p:sp>
            <p:nvSpPr>
              <p:cNvPr id="5147" name="AutoShape 30"/>
              <p:cNvSpPr>
                <a:spLocks noChangeArrowheads="1"/>
              </p:cNvSpPr>
              <p:nvPr/>
            </p:nvSpPr>
            <p:spPr bwMode="auto">
              <a:xfrm flipH="1">
                <a:off x="1466" y="2629"/>
                <a:ext cx="129" cy="173"/>
              </a:xfrm>
              <a:prstGeom prst="rtTriangle">
                <a:avLst/>
              </a:prstGeom>
              <a:gradFill rotWithShape="0">
                <a:gsLst>
                  <a:gs pos="0">
                    <a:srgbClr val="FFC000"/>
                  </a:gs>
                  <a:gs pos="100000">
                    <a:srgbClr val="92D050"/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kumimoji="1" lang="zh-TW" altLang="en-US">
                  <a:latin typeface="Arial" pitchFamily="34" charset="0"/>
                </a:endParaRPr>
              </a:p>
            </p:txBody>
          </p:sp>
          <p:sp>
            <p:nvSpPr>
              <p:cNvPr id="5148" name="AutoShape 31"/>
              <p:cNvSpPr>
                <a:spLocks noChangeArrowheads="1"/>
              </p:cNvSpPr>
              <p:nvPr/>
            </p:nvSpPr>
            <p:spPr bwMode="auto">
              <a:xfrm flipH="1">
                <a:off x="748" y="3188"/>
                <a:ext cx="129" cy="173"/>
              </a:xfrm>
              <a:prstGeom prst="rtTriangle">
                <a:avLst/>
              </a:prstGeom>
              <a:gradFill rotWithShape="0">
                <a:gsLst>
                  <a:gs pos="0">
                    <a:srgbClr val="92D050"/>
                  </a:gs>
                  <a:gs pos="100000">
                    <a:srgbClr val="00B0F0"/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kumimoji="1" lang="zh-TW" altLang="en-US">
                  <a:latin typeface="Arial" pitchFamily="34" charset="0"/>
                </a:endParaRPr>
              </a:p>
            </p:txBody>
          </p:sp>
          <p:sp>
            <p:nvSpPr>
              <p:cNvPr id="5149" name="AutoShape 32"/>
              <p:cNvSpPr>
                <a:spLocks noChangeArrowheads="1"/>
              </p:cNvSpPr>
              <p:nvPr/>
            </p:nvSpPr>
            <p:spPr bwMode="auto">
              <a:xfrm>
                <a:off x="4807" y="3190"/>
                <a:ext cx="129" cy="173"/>
              </a:xfrm>
              <a:prstGeom prst="rtTriangle">
                <a:avLst/>
              </a:prstGeom>
              <a:gradFill rotWithShape="0">
                <a:gsLst>
                  <a:gs pos="0">
                    <a:srgbClr val="92D050"/>
                  </a:gs>
                  <a:gs pos="100000">
                    <a:srgbClr val="00B0F0"/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kumimoji="1" lang="zh-TW" altLang="en-US">
                  <a:latin typeface="Arial" pitchFamily="34" charset="0"/>
                </a:endParaRPr>
              </a:p>
            </p:txBody>
          </p:sp>
          <p:sp>
            <p:nvSpPr>
              <p:cNvPr id="5150" name="Rectangle 33"/>
              <p:cNvSpPr>
                <a:spLocks noChangeArrowheads="1"/>
              </p:cNvSpPr>
              <p:nvPr/>
            </p:nvSpPr>
            <p:spPr bwMode="auto">
              <a:xfrm>
                <a:off x="952" y="2302"/>
                <a:ext cx="513" cy="333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 eaLnBrk="1" hangingPunct="1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kumimoji="1" lang="zh-TW" altLang="zh-TW" sz="20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高中</a:t>
                </a:r>
              </a:p>
            </p:txBody>
          </p:sp>
          <p:sp>
            <p:nvSpPr>
              <p:cNvPr id="5151" name="Rectangle 34"/>
              <p:cNvSpPr>
                <a:spLocks noChangeArrowheads="1"/>
              </p:cNvSpPr>
              <p:nvPr/>
            </p:nvSpPr>
            <p:spPr bwMode="auto">
              <a:xfrm>
                <a:off x="1653" y="1860"/>
                <a:ext cx="513" cy="333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 eaLnBrk="1" hangingPunct="1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kumimoji="1" lang="zh-TW" altLang="zh-TW" sz="20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大學</a:t>
                </a:r>
              </a:p>
            </p:txBody>
          </p:sp>
          <p:sp>
            <p:nvSpPr>
              <p:cNvPr id="5152" name="Rectangle 35"/>
              <p:cNvSpPr>
                <a:spLocks noChangeArrowheads="1"/>
              </p:cNvSpPr>
              <p:nvPr/>
            </p:nvSpPr>
            <p:spPr bwMode="auto">
              <a:xfrm>
                <a:off x="4893" y="2922"/>
                <a:ext cx="513" cy="333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 eaLnBrk="1" hangingPunct="1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kumimoji="1" lang="zh-TW" altLang="zh-TW" sz="20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國中</a:t>
                </a:r>
              </a:p>
            </p:txBody>
          </p:sp>
          <p:sp>
            <p:nvSpPr>
              <p:cNvPr id="5153" name="Rectangle 36"/>
              <p:cNvSpPr>
                <a:spLocks noChangeArrowheads="1"/>
              </p:cNvSpPr>
              <p:nvPr/>
            </p:nvSpPr>
            <p:spPr bwMode="auto">
              <a:xfrm>
                <a:off x="4207" y="2311"/>
                <a:ext cx="513" cy="419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 eaLnBrk="1" hangingPunct="1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kumimoji="1" lang="zh-TW" altLang="zh-TW" sz="16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高職</a:t>
                </a:r>
                <a:r>
                  <a:rPr kumimoji="1" lang="en-US" altLang="zh-TW" sz="16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/</a:t>
                </a:r>
                <a:r>
                  <a:rPr kumimoji="1" lang="zh-TW" altLang="zh-TW" sz="16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五專</a:t>
                </a:r>
              </a:p>
            </p:txBody>
          </p:sp>
          <p:sp>
            <p:nvSpPr>
              <p:cNvPr id="5154" name="Rectangle 37"/>
              <p:cNvSpPr>
                <a:spLocks noChangeArrowheads="1"/>
              </p:cNvSpPr>
              <p:nvPr/>
            </p:nvSpPr>
            <p:spPr bwMode="auto">
              <a:xfrm>
                <a:off x="3522" y="1868"/>
                <a:ext cx="513" cy="433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 eaLnBrk="1" hangingPunct="1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kumimoji="1" lang="zh-TW" altLang="zh-TW" sz="16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大學</a:t>
                </a:r>
                <a:r>
                  <a:rPr kumimoji="1" lang="en-US" altLang="zh-TW" sz="16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/</a:t>
                </a:r>
                <a:r>
                  <a:rPr kumimoji="1" lang="zh-TW" altLang="zh-TW" sz="16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二專</a:t>
                </a:r>
              </a:p>
            </p:txBody>
          </p:sp>
          <p:sp>
            <p:nvSpPr>
              <p:cNvPr id="5155" name="Rectangle 38"/>
              <p:cNvSpPr>
                <a:spLocks noChangeArrowheads="1"/>
              </p:cNvSpPr>
              <p:nvPr/>
            </p:nvSpPr>
            <p:spPr bwMode="auto">
              <a:xfrm>
                <a:off x="2483" y="591"/>
                <a:ext cx="707" cy="333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 eaLnBrk="1" hangingPunct="1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kumimoji="1" lang="zh-TW" altLang="zh-TW" sz="20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研究所</a:t>
                </a:r>
              </a:p>
            </p:txBody>
          </p:sp>
          <p:grpSp>
            <p:nvGrpSpPr>
              <p:cNvPr id="5156" name="Group 39"/>
              <p:cNvGrpSpPr>
                <a:grpSpLocks/>
              </p:cNvGrpSpPr>
              <p:nvPr/>
            </p:nvGrpSpPr>
            <p:grpSpPr bwMode="auto">
              <a:xfrm>
                <a:off x="59" y="697"/>
                <a:ext cx="5493" cy="1989"/>
                <a:chOff x="59" y="697"/>
                <a:chExt cx="5493" cy="1989"/>
              </a:xfrm>
            </p:grpSpPr>
            <p:sp>
              <p:nvSpPr>
                <p:cNvPr id="5157" name="AutoShape 40"/>
                <p:cNvSpPr>
                  <a:spLocks noChangeArrowheads="1"/>
                </p:cNvSpPr>
                <p:nvPr/>
              </p:nvSpPr>
              <p:spPr bwMode="auto">
                <a:xfrm rot="-660000">
                  <a:off x="179" y="873"/>
                  <a:ext cx="2020" cy="1487"/>
                </a:xfrm>
                <a:custGeom>
                  <a:avLst/>
                  <a:gdLst>
                    <a:gd name="T0" fmla="*/ 0 w 2472487"/>
                    <a:gd name="T1" fmla="*/ 0 h 2286524"/>
                    <a:gd name="T2" fmla="*/ 0 w 2472487"/>
                    <a:gd name="T3" fmla="*/ 0 h 2286524"/>
                    <a:gd name="T4" fmla="*/ 0 w 2472487"/>
                    <a:gd name="T5" fmla="*/ 0 h 2286524"/>
                    <a:gd name="T6" fmla="*/ 0 w 2472487"/>
                    <a:gd name="T7" fmla="*/ 0 h 22865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72487"/>
                    <a:gd name="T13" fmla="*/ 0 h 2286524"/>
                    <a:gd name="T14" fmla="*/ 2472487 w 2472487"/>
                    <a:gd name="T15" fmla="*/ 2286524 h 22865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72487" h="2286524">
                      <a:moveTo>
                        <a:pt x="0" y="2286524"/>
                      </a:moveTo>
                      <a:cubicBezTo>
                        <a:pt x="274721" y="1270291"/>
                        <a:pt x="859789" y="603389"/>
                        <a:pt x="1755204" y="285816"/>
                      </a:cubicBezTo>
                      <a:lnTo>
                        <a:pt x="1723001" y="0"/>
                      </a:lnTo>
                      <a:lnTo>
                        <a:pt x="2472487" y="357955"/>
                      </a:lnTo>
                      <a:lnTo>
                        <a:pt x="1829428" y="944563"/>
                      </a:lnTo>
                      <a:lnTo>
                        <a:pt x="1797224" y="658748"/>
                      </a:lnTo>
                      <a:cubicBezTo>
                        <a:pt x="1011156" y="785777"/>
                        <a:pt x="412081" y="1328369"/>
                        <a:pt x="0" y="2286524"/>
                      </a:cubicBezTo>
                      <a:close/>
                    </a:path>
                  </a:pathLst>
                </a:custGeom>
                <a:solidFill>
                  <a:srgbClr val="94B6D2"/>
                </a:solidFill>
                <a:ln w="1908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158" name="AutoShape 41"/>
                <p:cNvSpPr>
                  <a:spLocks noChangeArrowheads="1"/>
                </p:cNvSpPr>
                <p:nvPr/>
              </p:nvSpPr>
              <p:spPr bwMode="auto">
                <a:xfrm rot="-1140000">
                  <a:off x="502" y="925"/>
                  <a:ext cx="1345" cy="423"/>
                </a:xfrm>
                <a:custGeom>
                  <a:avLst/>
                  <a:gdLst>
                    <a:gd name="T0" fmla="*/ 0 w 1654048"/>
                    <a:gd name="T1" fmla="*/ 0 h 650240"/>
                    <a:gd name="T2" fmla="*/ 0 w 1654048"/>
                    <a:gd name="T3" fmla="*/ 0 h 650240"/>
                    <a:gd name="T4" fmla="*/ 0 w 1654048"/>
                    <a:gd name="T5" fmla="*/ 0 h 650240"/>
                    <a:gd name="T6" fmla="*/ 0 w 1654048"/>
                    <a:gd name="T7" fmla="*/ 0 h 650240"/>
                    <a:gd name="T8" fmla="*/ 0 w 1654048"/>
                    <a:gd name="T9" fmla="*/ 0 h 650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54048"/>
                    <a:gd name="T16" fmla="*/ 0 h 650240"/>
                    <a:gd name="T17" fmla="*/ 1654048 w 1654048"/>
                    <a:gd name="T18" fmla="*/ 650240 h 650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54048" h="650240">
                      <a:moveTo>
                        <a:pt x="0" y="0"/>
                      </a:moveTo>
                      <a:lnTo>
                        <a:pt x="1654048" y="0"/>
                      </a:lnTo>
                      <a:lnTo>
                        <a:pt x="1654048" y="650240"/>
                      </a:lnTo>
                      <a:lnTo>
                        <a:pt x="0" y="65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159" name="AutoShape 42"/>
                <p:cNvSpPr>
                  <a:spLocks noChangeArrowheads="1"/>
                </p:cNvSpPr>
                <p:nvPr/>
              </p:nvSpPr>
              <p:spPr bwMode="auto">
                <a:xfrm rot="480000" flipH="1">
                  <a:off x="3460" y="977"/>
                  <a:ext cx="1998" cy="1588"/>
                </a:xfrm>
                <a:custGeom>
                  <a:avLst/>
                  <a:gdLst>
                    <a:gd name="T0" fmla="*/ 0 w 2445532"/>
                    <a:gd name="T1" fmla="*/ 0 h 2440499"/>
                    <a:gd name="T2" fmla="*/ 0 w 2445532"/>
                    <a:gd name="T3" fmla="*/ 0 h 2440499"/>
                    <a:gd name="T4" fmla="*/ 0 w 2445532"/>
                    <a:gd name="T5" fmla="*/ 0 h 2440499"/>
                    <a:gd name="T6" fmla="*/ 0 w 2445532"/>
                    <a:gd name="T7" fmla="*/ 0 h 244049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45532"/>
                    <a:gd name="T13" fmla="*/ 0 h 2440499"/>
                    <a:gd name="T14" fmla="*/ 2445532 w 2445532"/>
                    <a:gd name="T15" fmla="*/ 2440499 h 244049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45532" h="2440499">
                      <a:moveTo>
                        <a:pt x="0" y="2440499"/>
                      </a:moveTo>
                      <a:cubicBezTo>
                        <a:pt x="271726" y="1355833"/>
                        <a:pt x="831709" y="644021"/>
                        <a:pt x="1679948" y="305062"/>
                      </a:cubicBezTo>
                      <a:lnTo>
                        <a:pt x="1645575" y="0"/>
                      </a:lnTo>
                      <a:lnTo>
                        <a:pt x="2445532" y="382060"/>
                      </a:lnTo>
                      <a:lnTo>
                        <a:pt x="1759169" y="1008170"/>
                      </a:lnTo>
                      <a:lnTo>
                        <a:pt x="1724796" y="703108"/>
                      </a:lnTo>
                      <a:cubicBezTo>
                        <a:pt x="982521" y="838691"/>
                        <a:pt x="407589" y="1417822"/>
                        <a:pt x="0" y="2440499"/>
                      </a:cubicBezTo>
                      <a:close/>
                    </a:path>
                  </a:pathLst>
                </a:custGeom>
                <a:solidFill>
                  <a:srgbClr val="94B6D2"/>
                </a:solidFill>
                <a:ln w="1908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5125" name="AutoShape 43"/>
            <p:cNvSpPr>
              <a:spLocks noChangeArrowheads="1"/>
            </p:cNvSpPr>
            <p:nvPr/>
          </p:nvSpPr>
          <p:spPr bwMode="auto">
            <a:xfrm>
              <a:off x="181" y="3973"/>
              <a:ext cx="340" cy="271"/>
            </a:xfrm>
            <a:prstGeom prst="rightArrow">
              <a:avLst>
                <a:gd name="adj1" fmla="val 50000"/>
                <a:gd name="adj2" fmla="val 43180"/>
              </a:avLst>
            </a:prstGeom>
            <a:solidFill>
              <a:srgbClr val="FF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kumimoji="1" lang="zh-TW" altLang="en-US">
                <a:latin typeface="Arial" pitchFamily="34" charset="0"/>
              </a:endParaRPr>
            </a:p>
          </p:txBody>
        </p:sp>
        <p:sp>
          <p:nvSpPr>
            <p:cNvPr id="5126" name="AutoShape 44"/>
            <p:cNvSpPr>
              <a:spLocks noChangeArrowheads="1"/>
            </p:cNvSpPr>
            <p:nvPr/>
          </p:nvSpPr>
          <p:spPr bwMode="auto">
            <a:xfrm flipH="1">
              <a:off x="5230" y="3981"/>
              <a:ext cx="304" cy="270"/>
            </a:xfrm>
            <a:prstGeom prst="rightArrow">
              <a:avLst>
                <a:gd name="adj1" fmla="val 50000"/>
                <a:gd name="adj2" fmla="val 43088"/>
              </a:avLst>
            </a:prstGeom>
            <a:solidFill>
              <a:srgbClr val="FF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kumimoji="1" lang="zh-TW" altLang="en-US">
                <a:latin typeface="Arial" pitchFamily="34" charset="0"/>
              </a:endParaRPr>
            </a:p>
          </p:txBody>
        </p:sp>
        <p:grpSp>
          <p:nvGrpSpPr>
            <p:cNvPr id="5127" name="Group 45"/>
            <p:cNvGrpSpPr>
              <a:grpSpLocks/>
            </p:cNvGrpSpPr>
            <p:nvPr/>
          </p:nvGrpSpPr>
          <p:grpSpPr bwMode="auto">
            <a:xfrm>
              <a:off x="1728" y="952"/>
              <a:ext cx="2645" cy="1117"/>
              <a:chOff x="1728" y="952"/>
              <a:chExt cx="2645" cy="1117"/>
            </a:xfrm>
          </p:grpSpPr>
          <p:pic>
            <p:nvPicPr>
              <p:cNvPr id="5131" name="Picture 4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28" y="952"/>
                <a:ext cx="2645" cy="111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5132" name="Text Box 47"/>
              <p:cNvSpPr txBox="1">
                <a:spLocks noChangeArrowheads="1"/>
              </p:cNvSpPr>
              <p:nvPr/>
            </p:nvSpPr>
            <p:spPr bwMode="auto">
              <a:xfrm>
                <a:off x="1922" y="966"/>
                <a:ext cx="2431" cy="108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kumimoji="1" lang="zh-TW" altLang="en-US">
                  <a:latin typeface="Arial" pitchFamily="34" charset="0"/>
                </a:endParaRPr>
              </a:p>
            </p:txBody>
          </p:sp>
        </p:grpSp>
        <p:grpSp>
          <p:nvGrpSpPr>
            <p:cNvPr id="5128" name="Group 48"/>
            <p:cNvGrpSpPr>
              <a:grpSpLocks/>
            </p:cNvGrpSpPr>
            <p:nvPr/>
          </p:nvGrpSpPr>
          <p:grpSpPr bwMode="auto">
            <a:xfrm>
              <a:off x="1333" y="956"/>
              <a:ext cx="2603" cy="1120"/>
              <a:chOff x="1333" y="956"/>
              <a:chExt cx="2603" cy="1120"/>
            </a:xfrm>
          </p:grpSpPr>
          <p:pic>
            <p:nvPicPr>
              <p:cNvPr id="5129" name="Picture 4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333" y="956"/>
                <a:ext cx="2603" cy="11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5130" name="Text Box 50"/>
              <p:cNvSpPr txBox="1">
                <a:spLocks noChangeArrowheads="1"/>
              </p:cNvSpPr>
              <p:nvPr/>
            </p:nvSpPr>
            <p:spPr bwMode="auto">
              <a:xfrm>
                <a:off x="1352" y="972"/>
                <a:ext cx="2386" cy="108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kumimoji="1" lang="zh-TW" altLang="en-US">
                  <a:latin typeface="Arial" pitchFamily="34" charset="0"/>
                </a:endParaRP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755650" y="138113"/>
            <a:ext cx="7920038" cy="785812"/>
          </a:xfrm>
        </p:spPr>
        <p:txBody>
          <a:bodyPr/>
          <a:lstStyle/>
          <a:p>
            <a:pPr eaLnBrk="1" hangingPunct="1"/>
            <a:r>
              <a:rPr lang="en-US" altLang="zh-TW" sz="4800" b="1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sz="4800" b="1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年國教多元入學管道 </a:t>
            </a:r>
            <a:r>
              <a:rPr lang="en-US" altLang="zh-TW" sz="3200" b="1" smtClean="0">
                <a:solidFill>
                  <a:srgbClr val="8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200" b="1" smtClean="0">
                <a:solidFill>
                  <a:srgbClr val="800000"/>
                </a:solidFill>
                <a:latin typeface="微軟正黑體" pitchFamily="34" charset="-120"/>
                <a:ea typeface="微軟正黑體" pitchFamily="34" charset="-120"/>
              </a:rPr>
              <a:t>高中職</a:t>
            </a:r>
            <a:r>
              <a:rPr lang="en-US" altLang="zh-TW" sz="3200" b="1" smtClean="0">
                <a:solidFill>
                  <a:srgbClr val="8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3200" b="1" smtClean="0">
              <a:solidFill>
                <a:srgbClr val="8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7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86C7F625-73D5-4632-AD1F-199F5EC24992}" type="slidenum">
              <a:rPr lang="zh-TW" altLang="en-US" sz="900"/>
              <a:pPr/>
              <a:t>4</a:t>
            </a:fld>
            <a:endParaRPr lang="zh-TW" altLang="en-US" sz="90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85750" y="928688"/>
          <a:ext cx="8572498" cy="57880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2756"/>
                <a:gridCol w="436824"/>
                <a:gridCol w="697196"/>
                <a:gridCol w="663459"/>
                <a:gridCol w="672498"/>
                <a:gridCol w="523792"/>
                <a:gridCol w="522756"/>
                <a:gridCol w="523792"/>
                <a:gridCol w="473069"/>
                <a:gridCol w="547601"/>
                <a:gridCol w="523792"/>
                <a:gridCol w="506275"/>
                <a:gridCol w="473069"/>
                <a:gridCol w="473069"/>
                <a:gridCol w="506275"/>
                <a:gridCol w="506275"/>
              </a:tblGrid>
              <a:tr h="66745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身心障礙適性輔導安置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免試入學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特色招生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3951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校內直升</a:t>
                      </a:r>
                      <a:endParaRPr lang="zh-TW" sz="24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99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就學區</a:t>
                      </a:r>
                      <a:r>
                        <a:rPr lang="zh-TW" sz="2400" b="1" kern="100" dirty="0" smtClean="0">
                          <a:solidFill>
                            <a:srgbClr val="0099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免試</a:t>
                      </a:r>
                      <a:endParaRPr lang="en-US" altLang="zh-TW" sz="2400" b="1" kern="100" dirty="0" smtClean="0">
                        <a:solidFill>
                          <a:srgbClr val="0099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1" kern="1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 smtClean="0">
                          <a:solidFill>
                            <a:srgbClr val="0099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含</a:t>
                      </a:r>
                      <a:r>
                        <a:rPr lang="zh-TW" sz="2400" b="1" kern="100" dirty="0">
                          <a:solidFill>
                            <a:srgbClr val="0099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產</a:t>
                      </a:r>
                      <a:r>
                        <a:rPr lang="zh-TW" sz="2400" b="1" kern="100" dirty="0" smtClean="0">
                          <a:solidFill>
                            <a:srgbClr val="0099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特</a:t>
                      </a:r>
                      <a:endParaRPr lang="en-US" altLang="zh-TW" sz="2400" b="1" kern="100" dirty="0" smtClean="0">
                        <a:solidFill>
                          <a:srgbClr val="0099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rgbClr val="0099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及</a:t>
                      </a:r>
                      <a:endParaRPr lang="en-US" altLang="zh-TW" sz="2400" b="1" kern="100" dirty="0" smtClean="0">
                        <a:solidFill>
                          <a:srgbClr val="0099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 smtClean="0">
                          <a:solidFill>
                            <a:srgbClr val="0099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進修學校</a:t>
                      </a:r>
                      <a:endParaRPr lang="zh-TW" sz="2400" b="1" kern="100" dirty="0">
                        <a:solidFill>
                          <a:srgbClr val="0099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技優甄</a:t>
                      </a:r>
                      <a:r>
                        <a:rPr lang="zh-TW" sz="24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審</a:t>
                      </a:r>
                      <a:endParaRPr lang="zh-TW" sz="24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單獨</a:t>
                      </a:r>
                      <a:r>
                        <a:rPr lang="zh-TW" sz="24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招生</a:t>
                      </a:r>
                      <a:endParaRPr lang="en-US" altLang="zh-TW" sz="2400" b="1" kern="10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2400" b="1" kern="10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含</a:t>
                      </a:r>
                      <a:r>
                        <a:rPr lang="zh-TW" sz="24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園區</a:t>
                      </a:r>
                      <a:r>
                        <a:rPr lang="zh-TW" sz="24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生</a:t>
                      </a:r>
                      <a:r>
                        <a:rPr lang="zh-TW" altLang="en-US" sz="24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及</a:t>
                      </a:r>
                      <a:r>
                        <a:rPr lang="zh-TW" sz="24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進修學校</a:t>
                      </a:r>
                      <a:endParaRPr lang="zh-TW" sz="24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甄選入學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考試分發</a:t>
                      </a:r>
                      <a:r>
                        <a:rPr lang="zh-TW" sz="2400" b="1" kern="100" dirty="0" smtClean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入學</a:t>
                      </a:r>
                      <a:endParaRPr lang="en-US" altLang="zh-TW" sz="2400" b="1" kern="100" dirty="0" smtClean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1" kern="1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實用技能</a:t>
                      </a:r>
                      <a:r>
                        <a:rPr lang="zh-TW" sz="24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班</a:t>
                      </a:r>
                      <a:endParaRPr lang="en-US" altLang="zh-TW" sz="2400" b="1" kern="10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2400" b="1" kern="10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學程</a:t>
                      </a:r>
                      <a:endParaRPr lang="en-US" altLang="zh-TW" sz="2400" b="1" kern="10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24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建教合作</a:t>
                      </a:r>
                      <a:r>
                        <a:rPr lang="zh-TW" sz="24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班</a:t>
                      </a:r>
                      <a:endParaRPr lang="en-US" altLang="zh-TW" sz="2400" b="1" kern="10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24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體育績優</a:t>
                      </a:r>
                      <a:endParaRPr lang="zh-TW" sz="2400" b="1" kern="100" dirty="0">
                        <a:solidFill>
                          <a:srgbClr val="0000CC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未受獎補助私校單獨招生</a:t>
                      </a:r>
                      <a:endParaRPr lang="zh-TW" sz="2400" b="1" kern="10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28105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科學班</a:t>
                      </a:r>
                    </a:p>
                  </a:txBody>
                  <a:tcPr marL="51435" marR="51435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藝術才能班</a:t>
                      </a:r>
                    </a:p>
                  </a:txBody>
                  <a:tcPr marL="51435" marR="51435" marT="0" marB="0"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職業類群</a:t>
                      </a:r>
                      <a:r>
                        <a:rPr lang="zh-TW" sz="2400" b="1" kern="1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科</a:t>
                      </a:r>
                      <a:endParaRPr lang="en-US" altLang="zh-TW" sz="2400" b="1" kern="100" dirty="0" smtClean="0">
                        <a:solidFill>
                          <a:schemeClr val="dk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51435" marR="51435" marT="0" marB="0"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體育班</a:t>
                      </a:r>
                    </a:p>
                  </a:txBody>
                  <a:tcPr marL="51435" marR="51435" marT="0" marB="0">
                    <a:solidFill>
                      <a:srgbClr val="FAED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獨招</a:t>
                      </a:r>
                      <a:endParaRPr lang="zh-TW" sz="24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甄試</a:t>
                      </a:r>
                      <a:endParaRPr lang="zh-TW" sz="24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甄審</a:t>
                      </a:r>
                      <a:endParaRPr lang="zh-TW" sz="2400" b="1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zh-TW" altLang="en-US" sz="4800" smtClean="0">
                <a:solidFill>
                  <a:schemeClr val="bg1"/>
                </a:solidFill>
                <a:latin typeface="華康海報體W9" pitchFamily="81" charset="-120"/>
                <a:ea typeface="華康海報體W9" pitchFamily="81" charset="-120"/>
              </a:rPr>
              <a:t>志願選填輔導時程</a:t>
            </a:r>
          </a:p>
        </p:txBody>
      </p:sp>
      <p:sp>
        <p:nvSpPr>
          <p:cNvPr id="8195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93D6A1-5BBB-4011-BD17-9C9E503C10E3}" type="slidenum">
              <a:rPr kumimoji="1" lang="en-US" altLang="zh-TW">
                <a:solidFill>
                  <a:schemeClr val="bg1"/>
                </a:solidFill>
                <a:latin typeface="Arial" pitchFamily="34" charset="0"/>
              </a:rPr>
              <a:pPr/>
              <a:t>5</a:t>
            </a:fld>
            <a:endParaRPr kumimoji="1" lang="en-US" altLang="zh-TW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196" name="Freeform 8"/>
          <p:cNvSpPr>
            <a:spLocks/>
          </p:cNvSpPr>
          <p:nvPr/>
        </p:nvSpPr>
        <p:spPr bwMode="auto">
          <a:xfrm flipH="1">
            <a:off x="935038" y="6138863"/>
            <a:ext cx="8066087" cy="504825"/>
          </a:xfrm>
          <a:custGeom>
            <a:avLst/>
            <a:gdLst>
              <a:gd name="T0" fmla="*/ 0 w 5088"/>
              <a:gd name="T1" fmla="*/ 2147483646 h 462"/>
              <a:gd name="T2" fmla="*/ 2147483646 w 5088"/>
              <a:gd name="T3" fmla="*/ 2147483646 h 462"/>
              <a:gd name="T4" fmla="*/ 2147483646 w 5088"/>
              <a:gd name="T5" fmla="*/ 2147483646 h 462"/>
              <a:gd name="T6" fmla="*/ 2147483646 w 5088"/>
              <a:gd name="T7" fmla="*/ 2147483646 h 462"/>
              <a:gd name="T8" fmla="*/ 2147483646 w 5088"/>
              <a:gd name="T9" fmla="*/ 2147483646 h 462"/>
              <a:gd name="T10" fmla="*/ 2147483646 w 5088"/>
              <a:gd name="T11" fmla="*/ 2147483646 h 462"/>
              <a:gd name="T12" fmla="*/ 2147483646 w 5088"/>
              <a:gd name="T13" fmla="*/ 2147483646 h 4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088"/>
              <a:gd name="T22" fmla="*/ 0 h 462"/>
              <a:gd name="T23" fmla="*/ 5088 w 5088"/>
              <a:gd name="T24" fmla="*/ 462 h 4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088" h="462">
                <a:moveTo>
                  <a:pt x="0" y="333"/>
                </a:moveTo>
                <a:cubicBezTo>
                  <a:pt x="91" y="166"/>
                  <a:pt x="182" y="0"/>
                  <a:pt x="318" y="15"/>
                </a:cubicBezTo>
                <a:cubicBezTo>
                  <a:pt x="454" y="30"/>
                  <a:pt x="628" y="386"/>
                  <a:pt x="817" y="424"/>
                </a:cubicBezTo>
                <a:cubicBezTo>
                  <a:pt x="1006" y="462"/>
                  <a:pt x="1301" y="242"/>
                  <a:pt x="1452" y="242"/>
                </a:cubicBezTo>
                <a:cubicBezTo>
                  <a:pt x="1603" y="242"/>
                  <a:pt x="1202" y="394"/>
                  <a:pt x="1724" y="424"/>
                </a:cubicBezTo>
                <a:cubicBezTo>
                  <a:pt x="2246" y="454"/>
                  <a:pt x="4076" y="424"/>
                  <a:pt x="4582" y="424"/>
                </a:cubicBezTo>
                <a:cubicBezTo>
                  <a:pt x="5088" y="424"/>
                  <a:pt x="4925" y="424"/>
                  <a:pt x="4763" y="424"/>
                </a:cubicBezTo>
              </a:path>
            </a:pathLst>
          </a:cu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197" name="文字方塊 1"/>
          <p:cNvSpPr txBox="1">
            <a:spLocks noChangeArrowheads="1"/>
          </p:cNvSpPr>
          <p:nvPr/>
        </p:nvSpPr>
        <p:spPr bwMode="auto">
          <a:xfrm>
            <a:off x="608013" y="5299075"/>
            <a:ext cx="1506537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TW" sz="2000" b="1">
                <a:solidFill>
                  <a:schemeClr val="bg1"/>
                </a:solidFill>
                <a:latin typeface="Arial" pitchFamily="34" charset="0"/>
              </a:rPr>
              <a:t>105.01.07-105.01.10</a:t>
            </a:r>
            <a:endParaRPr kumimoji="1" lang="zh-TW" altLang="en-US" sz="20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198" name="文字方塊 8"/>
          <p:cNvSpPr txBox="1">
            <a:spLocks noChangeArrowheads="1"/>
          </p:cNvSpPr>
          <p:nvPr/>
        </p:nvSpPr>
        <p:spPr bwMode="auto">
          <a:xfrm>
            <a:off x="2332038" y="5322888"/>
            <a:ext cx="1597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zh-TW" altLang="en-US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依公告而定</a:t>
            </a:r>
          </a:p>
        </p:txBody>
      </p:sp>
      <p:sp>
        <p:nvSpPr>
          <p:cNvPr id="8199" name="文字方塊 10"/>
          <p:cNvSpPr txBox="1">
            <a:spLocks noChangeArrowheads="1"/>
          </p:cNvSpPr>
          <p:nvPr/>
        </p:nvSpPr>
        <p:spPr bwMode="auto">
          <a:xfrm>
            <a:off x="5715000" y="5346700"/>
            <a:ext cx="1368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zh-TW" altLang="en-US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依公告而定</a:t>
            </a:r>
          </a:p>
        </p:txBody>
      </p:sp>
      <p:grpSp>
        <p:nvGrpSpPr>
          <p:cNvPr id="8200" name="群組 4"/>
          <p:cNvGrpSpPr>
            <a:grpSpLocks/>
          </p:cNvGrpSpPr>
          <p:nvPr/>
        </p:nvGrpSpPr>
        <p:grpSpPr bwMode="auto">
          <a:xfrm>
            <a:off x="0" y="42863"/>
            <a:ext cx="9144000" cy="3870325"/>
            <a:chOff x="0" y="153157"/>
            <a:chExt cx="9144000" cy="3870903"/>
          </a:xfrm>
        </p:grpSpPr>
        <p:graphicFrame>
          <p:nvGraphicFramePr>
            <p:cNvPr id="8" name="資料庫圖表 7"/>
            <p:cNvGraphicFramePr/>
            <p:nvPr/>
          </p:nvGraphicFramePr>
          <p:xfrm>
            <a:off x="0" y="484808"/>
            <a:ext cx="9144000" cy="35392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8206" name="文字方塊 8"/>
            <p:cNvSpPr txBox="1">
              <a:spLocks noChangeArrowheads="1"/>
            </p:cNvSpPr>
            <p:nvPr/>
          </p:nvSpPr>
          <p:spPr bwMode="auto">
            <a:xfrm>
              <a:off x="6444208" y="153157"/>
              <a:ext cx="1500188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kumimoji="1" lang="en-US" altLang="zh-TW" sz="3200" b="1">
                  <a:solidFill>
                    <a:srgbClr val="CC0000"/>
                  </a:solidFill>
                  <a:latin typeface="微軟正黑體" pitchFamily="34" charset="-120"/>
                  <a:ea typeface="微軟正黑體" pitchFamily="34" charset="-120"/>
                </a:rPr>
                <a:t>【</a:t>
              </a:r>
              <a:r>
                <a:rPr kumimoji="1" lang="zh-TW" altLang="en-US" sz="3200" b="1">
                  <a:solidFill>
                    <a:srgbClr val="CC0000"/>
                  </a:solidFill>
                  <a:latin typeface="微軟正黑體" pitchFamily="34" charset="-120"/>
                  <a:ea typeface="微軟正黑體" pitchFamily="34" charset="-120"/>
                </a:rPr>
                <a:t>會考</a:t>
              </a:r>
              <a:r>
                <a:rPr kumimoji="1" lang="en-US" altLang="zh-TW" sz="3200" b="1">
                  <a:solidFill>
                    <a:srgbClr val="CC0000"/>
                  </a:solidFill>
                  <a:latin typeface="微軟正黑體" pitchFamily="34" charset="-120"/>
                  <a:ea typeface="微軟正黑體" pitchFamily="34" charset="-120"/>
                </a:rPr>
                <a:t>】</a:t>
              </a:r>
              <a:endParaRPr kumimoji="1" lang="zh-TW" altLang="en-US" sz="3200" b="1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" name="五角星形 11"/>
            <p:cNvSpPr/>
            <p:nvPr/>
          </p:nvSpPr>
          <p:spPr>
            <a:xfrm>
              <a:off x="346075" y="772374"/>
              <a:ext cx="642938" cy="643033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8208" name="文字方塊 1"/>
            <p:cNvSpPr txBox="1">
              <a:spLocks noChangeArrowheads="1"/>
            </p:cNvSpPr>
            <p:nvPr/>
          </p:nvSpPr>
          <p:spPr bwMode="auto">
            <a:xfrm>
              <a:off x="6804248" y="620688"/>
              <a:ext cx="86409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TW" sz="2400" b="1"/>
                <a:t>5/20</a:t>
              </a:r>
            </a:p>
            <a:p>
              <a:pPr algn="ctr" eaLnBrk="1" hangingPunct="1"/>
              <a:r>
                <a:rPr lang="en-US" altLang="zh-TW" sz="2400" b="1"/>
                <a:t>5/21</a:t>
              </a:r>
              <a:endParaRPr lang="zh-TW" altLang="en-US" sz="2400" b="1"/>
            </a:p>
          </p:txBody>
        </p:sp>
        <p:sp>
          <p:nvSpPr>
            <p:cNvPr id="8209" name="文字方塊 13"/>
            <p:cNvSpPr txBox="1">
              <a:spLocks noChangeArrowheads="1"/>
            </p:cNvSpPr>
            <p:nvPr/>
          </p:nvSpPr>
          <p:spPr bwMode="auto">
            <a:xfrm>
              <a:off x="1929930" y="1058531"/>
              <a:ext cx="712244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1" hangingPunct="1"/>
              <a:r>
                <a:rPr lang="en-US" altLang="zh-TW" sz="2400" b="1">
                  <a:latin typeface="微軟正黑體" pitchFamily="34" charset="-120"/>
                  <a:ea typeface="微軟正黑體" pitchFamily="34" charset="-120"/>
                </a:rPr>
                <a:t>1</a:t>
              </a:r>
              <a:r>
                <a:rPr lang="zh-TW" altLang="en-US" sz="2400" b="1">
                  <a:latin typeface="微軟正黑體" pitchFamily="34" charset="-120"/>
                  <a:ea typeface="微軟正黑體" pitchFamily="34" charset="-120"/>
                </a:rPr>
                <a:t>月                               </a:t>
              </a:r>
              <a:r>
                <a:rPr lang="en-US" altLang="zh-TW" sz="2400" b="1">
                  <a:latin typeface="微軟正黑體" pitchFamily="34" charset="-120"/>
                  <a:ea typeface="微軟正黑體" pitchFamily="34" charset="-120"/>
                </a:rPr>
                <a:t>4</a:t>
              </a:r>
              <a:r>
                <a:rPr lang="zh-TW" altLang="en-US" sz="2400" b="1">
                  <a:latin typeface="微軟正黑體" pitchFamily="34" charset="-120"/>
                  <a:ea typeface="微軟正黑體" pitchFamily="34" charset="-120"/>
                </a:rPr>
                <a:t>月中                           </a:t>
              </a:r>
              <a:r>
                <a:rPr lang="en-US" altLang="zh-TW" sz="2400" b="1">
                  <a:solidFill>
                    <a:srgbClr val="000099"/>
                  </a:solidFill>
                  <a:latin typeface="微軟正黑體" pitchFamily="34" charset="-120"/>
                  <a:ea typeface="微軟正黑體" pitchFamily="34" charset="-120"/>
                </a:rPr>
                <a:t>6/20-29</a:t>
              </a:r>
              <a:endParaRPr lang="zh-TW" altLang="en-US" sz="24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103188" y="3940175"/>
            <a:ext cx="1660525" cy="2800350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 sz="2200" b="1">
                <a:latin typeface="標楷體" pitchFamily="65" charset="-120"/>
                <a:ea typeface="標楷體" pitchFamily="65" charset="-120"/>
              </a:rPr>
              <a:t>◆適性輔導</a:t>
            </a:r>
            <a:endParaRPr lang="en-US" altLang="zh-TW" sz="2200" b="1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200" b="1">
                <a:latin typeface="標楷體" pitchFamily="65" charset="-120"/>
                <a:ea typeface="標楷體" pitchFamily="65" charset="-120"/>
              </a:rPr>
              <a:t>  會議</a:t>
            </a:r>
            <a:r>
              <a:rPr lang="en-US" altLang="zh-TW" sz="1200" b="1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九導</a:t>
            </a:r>
            <a:r>
              <a:rPr lang="en-US" altLang="zh-TW" sz="1200" b="1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/>
            <a:r>
              <a:rPr lang="zh-TW" altLang="en-US" sz="2200" b="1">
                <a:latin typeface="標楷體" pitchFamily="65" charset="-120"/>
                <a:ea typeface="標楷體" pitchFamily="65" charset="-120"/>
              </a:rPr>
              <a:t>◆</a:t>
            </a:r>
            <a:r>
              <a:rPr lang="zh-TW" altLang="en-US" sz="22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8" action="ppaction://hlinksldjump"/>
              </a:rPr>
              <a:t>生涯課程</a:t>
            </a:r>
            <a:endParaRPr lang="en-US" altLang="zh-TW" sz="2200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200" b="1">
                <a:latin typeface="標楷體" pitchFamily="65" charset="-120"/>
                <a:ea typeface="標楷體" pitchFamily="65" charset="-120"/>
              </a:rPr>
              <a:t>◆生涯進路</a:t>
            </a:r>
            <a:endParaRPr lang="en-US" altLang="zh-TW" sz="2200" b="1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200" b="1">
                <a:latin typeface="標楷體" pitchFamily="65" charset="-120"/>
                <a:ea typeface="標楷體" pitchFamily="65" charset="-120"/>
              </a:rPr>
              <a:t>  輔導知能</a:t>
            </a:r>
            <a:endParaRPr lang="en-US" altLang="zh-TW" sz="2200" b="1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200" b="1">
                <a:latin typeface="標楷體" pitchFamily="65" charset="-120"/>
                <a:ea typeface="標楷體" pitchFamily="65" charset="-120"/>
              </a:rPr>
              <a:t>◆初步了解</a:t>
            </a:r>
            <a:endParaRPr lang="en-US" altLang="zh-TW" sz="2200" b="1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200" b="1">
                <a:latin typeface="標楷體" pitchFamily="65" charset="-120"/>
                <a:ea typeface="標楷體" pitchFamily="65" charset="-120"/>
              </a:rPr>
              <a:t>  學生生涯</a:t>
            </a:r>
            <a:endParaRPr lang="en-US" altLang="zh-TW" sz="2200" b="1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200" b="1">
                <a:latin typeface="標楷體" pitchFamily="65" charset="-120"/>
                <a:ea typeface="標楷體" pitchFamily="65" charset="-120"/>
              </a:rPr>
              <a:t>  意向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試填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文字方塊 17"/>
          <p:cNvSpPr txBox="1">
            <a:spLocks noChangeArrowheads="1"/>
          </p:cNvSpPr>
          <p:nvPr/>
        </p:nvSpPr>
        <p:spPr bwMode="auto">
          <a:xfrm>
            <a:off x="2066925" y="3940175"/>
            <a:ext cx="4868863" cy="2800350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 sz="2200" b="1">
                <a:latin typeface="標楷體" pitchFamily="65" charset="-120"/>
                <a:ea typeface="標楷體" pitchFamily="65" charset="-120"/>
              </a:rPr>
              <a:t>◆網路志願選填系統操作</a:t>
            </a:r>
            <a:r>
              <a:rPr lang="en-US" altLang="zh-TW" sz="2200" b="1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教師登錄權限</a:t>
            </a:r>
            <a:r>
              <a:rPr lang="en-US" altLang="zh-TW" sz="2200" b="1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/>
            <a:r>
              <a:rPr lang="zh-TW" altLang="en-US" sz="2200" b="1">
                <a:latin typeface="標楷體" pitchFamily="65" charset="-120"/>
                <a:ea typeface="標楷體" pitchFamily="65" charset="-120"/>
              </a:rPr>
              <a:t>◆列印結果報表</a:t>
            </a:r>
            <a:r>
              <a:rPr lang="zh-TW" altLang="en-US" sz="2200" b="1">
                <a:latin typeface="新細明體" pitchFamily="18" charset="-120"/>
              </a:rPr>
              <a:t>→</a:t>
            </a:r>
            <a:r>
              <a:rPr lang="zh-TW" altLang="en-US" sz="2200" b="1">
                <a:latin typeface="標楷體" pitchFamily="65" charset="-120"/>
                <a:ea typeface="標楷體" pitchFamily="65" charset="-120"/>
              </a:rPr>
              <a:t>校內志願選填輔導</a:t>
            </a:r>
            <a:endParaRPr lang="en-US" altLang="zh-TW" sz="2200" b="1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200" b="1">
                <a:latin typeface="標楷體" pitchFamily="65" charset="-120"/>
                <a:ea typeface="標楷體" pitchFamily="65" charset="-120"/>
              </a:rPr>
              <a:t>  會議</a:t>
            </a:r>
            <a:r>
              <a:rPr lang="zh-TW" altLang="en-US" sz="2200" b="1">
                <a:latin typeface="新細明體" pitchFamily="18" charset="-120"/>
              </a:rPr>
              <a:t>→</a:t>
            </a:r>
            <a:r>
              <a:rPr lang="zh-TW" altLang="en-US" sz="2200" b="1">
                <a:latin typeface="標楷體" pitchFamily="65" charset="-120"/>
                <a:ea typeface="標楷體" pitchFamily="65" charset="-120"/>
              </a:rPr>
              <a:t>轉知家長「學生選填結果」◆導師及輔導教師篩選焦點學生</a:t>
            </a:r>
            <a:endParaRPr lang="en-US" altLang="zh-TW" sz="2200" b="1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200" b="1">
                <a:latin typeface="標楷體" pitchFamily="65" charset="-120"/>
                <a:ea typeface="標楷體" pitchFamily="65" charset="-120"/>
              </a:rPr>
              <a:t>◆於課程向學生說明報表內容</a:t>
            </a:r>
            <a:r>
              <a:rPr lang="en-US" altLang="zh-TW" sz="1200" b="1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學生自評</a:t>
            </a:r>
            <a:r>
              <a:rPr lang="en-US" altLang="zh-TW" sz="1200" b="1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/>
            <a:r>
              <a:rPr lang="zh-TW" altLang="en-US" sz="2200" b="1">
                <a:latin typeface="標楷體" pitchFamily="65" charset="-120"/>
                <a:ea typeface="標楷體" pitchFamily="65" charset="-120"/>
              </a:rPr>
              <a:t>◆進行生涯諮詢</a:t>
            </a:r>
            <a:r>
              <a:rPr lang="en-US" altLang="zh-TW" sz="2200" b="1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200" b="1">
                <a:latin typeface="標楷體" pitchFamily="65" charset="-120"/>
                <a:ea typeface="標楷體" pitchFamily="65" charset="-120"/>
              </a:rPr>
              <a:t>輔導</a:t>
            </a:r>
            <a:r>
              <a:rPr lang="en-US" altLang="zh-TW" sz="2200" b="1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200" b="1">
                <a:latin typeface="標楷體" pitchFamily="65" charset="-120"/>
                <a:ea typeface="標楷體" pitchFamily="65" charset="-120"/>
              </a:rPr>
              <a:t>小團體</a:t>
            </a:r>
            <a:endParaRPr lang="en-US" altLang="zh-TW" sz="2200" b="1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200" b="1">
                <a:latin typeface="標楷體" pitchFamily="65" charset="-120"/>
                <a:ea typeface="標楷體" pitchFamily="65" charset="-120"/>
              </a:rPr>
              <a:t>◆</a:t>
            </a:r>
            <a:r>
              <a:rPr lang="en-US" altLang="zh-TW" sz="22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6/9</a:t>
            </a:r>
            <a:r>
              <a:rPr lang="zh-TW" altLang="en-US" sz="2200" b="1">
                <a:latin typeface="標楷體" pitchFamily="65" charset="-120"/>
                <a:ea typeface="標楷體" pitchFamily="65" charset="-120"/>
              </a:rPr>
              <a:t>寄發</a:t>
            </a:r>
            <a:r>
              <a:rPr lang="zh-TW" altLang="en-US" sz="22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會考成績</a:t>
            </a:r>
            <a:r>
              <a:rPr lang="zh-TW" altLang="en-US" sz="2200" b="1">
                <a:latin typeface="標楷體" pitchFamily="65" charset="-120"/>
                <a:ea typeface="標楷體" pitchFamily="65" charset="-120"/>
              </a:rPr>
              <a:t>單</a:t>
            </a:r>
            <a:r>
              <a:rPr lang="en-US" altLang="zh-TW" sz="2200" b="1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200" b="1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確認比序分數</a:t>
            </a:r>
            <a:r>
              <a:rPr lang="en-US" altLang="zh-TW" sz="2200" b="1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/>
            <a:r>
              <a:rPr lang="zh-TW" altLang="en-US" sz="2200" b="1">
                <a:latin typeface="標楷體" pitchFamily="65" charset="-120"/>
                <a:ea typeface="標楷體" pitchFamily="65" charset="-120"/>
              </a:rPr>
              <a:t>◆調整志願序</a:t>
            </a:r>
            <a:r>
              <a:rPr lang="en-US" altLang="zh-TW" sz="2200" b="1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200" b="1">
                <a:latin typeface="標楷體" pitchFamily="65" charset="-120"/>
                <a:ea typeface="標楷體" pitchFamily="65" charset="-120"/>
              </a:rPr>
              <a:t>國中畢業典禮</a:t>
            </a:r>
            <a:r>
              <a:rPr lang="en-US" altLang="zh-TW" sz="2200" b="1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19" name="文字方塊 18"/>
          <p:cNvSpPr txBox="1">
            <a:spLocks noChangeArrowheads="1"/>
          </p:cNvSpPr>
          <p:nvPr/>
        </p:nvSpPr>
        <p:spPr bwMode="auto">
          <a:xfrm>
            <a:off x="7235825" y="3943350"/>
            <a:ext cx="1743075" cy="2770188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 sz="2200" b="1">
                <a:latin typeface="標楷體" pitchFamily="65" charset="-120"/>
                <a:ea typeface="標楷體" pitchFamily="65" charset="-120"/>
              </a:rPr>
              <a:t>◆開放個人</a:t>
            </a:r>
            <a:endParaRPr lang="en-US" altLang="zh-TW" sz="2200" b="1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200" b="1">
                <a:latin typeface="標楷體" pitchFamily="65" charset="-120"/>
                <a:ea typeface="標楷體" pitchFamily="65" charset="-120"/>
              </a:rPr>
              <a:t>  序位查詢</a:t>
            </a:r>
            <a:endParaRPr lang="en-US" altLang="zh-TW" sz="2200" b="1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200" b="1">
                <a:latin typeface="標楷體" pitchFamily="65" charset="-120"/>
                <a:ea typeface="標楷體" pitchFamily="65" charset="-120"/>
              </a:rPr>
              <a:t>◆免試選填</a:t>
            </a:r>
            <a:endParaRPr lang="en-US" altLang="zh-TW" sz="2200" b="1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en-US" altLang="zh-TW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6/25</a:t>
            </a:r>
            <a:r>
              <a:rPr lang="zh-TW" altLang="en-US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高中特招</a:t>
            </a:r>
            <a:r>
              <a:rPr lang="zh-TW" altLang="en-US" sz="2200" b="1">
                <a:latin typeface="標楷體" pitchFamily="65" charset="-120"/>
                <a:ea typeface="標楷體" pitchFamily="65" charset="-120"/>
              </a:rPr>
              <a:t>◆考試分發</a:t>
            </a:r>
            <a:endParaRPr lang="en-US" altLang="zh-TW" sz="2200" b="1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200" b="1">
                <a:latin typeface="標楷體" pitchFamily="65" charset="-120"/>
                <a:ea typeface="標楷體" pitchFamily="65" charset="-120"/>
              </a:rPr>
              <a:t>  志願選填◆</a:t>
            </a:r>
            <a:r>
              <a:rPr lang="en-US" altLang="zh-TW" sz="22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7/11</a:t>
            </a:r>
            <a:r>
              <a:rPr lang="zh-TW" altLang="en-US" sz="22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放榜</a:t>
            </a:r>
            <a:endParaRPr lang="en-US" altLang="zh-TW" sz="2200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200" b="1">
                <a:latin typeface="標楷體" pitchFamily="65" charset="-120"/>
                <a:ea typeface="標楷體" pitchFamily="65" charset="-120"/>
              </a:rPr>
              <a:t>◆</a:t>
            </a:r>
            <a:r>
              <a:rPr lang="en-US" altLang="zh-TW" sz="2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7/31</a:t>
            </a:r>
            <a:r>
              <a:rPr lang="zh-TW" altLang="en-US" sz="2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續招</a:t>
            </a:r>
          </a:p>
        </p:txBody>
      </p:sp>
      <p:sp>
        <p:nvSpPr>
          <p:cNvPr id="8204" name="標題 1"/>
          <p:cNvSpPr txBox="1">
            <a:spLocks/>
          </p:cNvSpPr>
          <p:nvPr/>
        </p:nvSpPr>
        <p:spPr bwMode="auto">
          <a:xfrm>
            <a:off x="204788" y="-3175"/>
            <a:ext cx="60229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zh-TW" altLang="en-US" sz="3200" b="1">
                <a:latin typeface="微軟正黑體" pitchFamily="34" charset="-120"/>
                <a:ea typeface="微軟正黑體" pitchFamily="34" charset="-120"/>
              </a:rPr>
              <a:t>臺南市志願選填輔導期程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內容版面配置區 2"/>
          <p:cNvSpPr>
            <a:spLocks noGrp="1"/>
          </p:cNvSpPr>
          <p:nvPr>
            <p:ph idx="1"/>
          </p:nvPr>
        </p:nvSpPr>
        <p:spPr>
          <a:xfrm>
            <a:off x="457200" y="1673225"/>
            <a:ext cx="8229600" cy="790575"/>
          </a:xfrm>
        </p:spPr>
        <p:txBody>
          <a:bodyPr/>
          <a:lstStyle/>
          <a:p>
            <a:pPr eaLnBrk="1" hangingPunct="1">
              <a:lnSpc>
                <a:spcPts val="5500"/>
              </a:lnSpc>
            </a:pP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到底有哪些學校可以填？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07950" y="214313"/>
            <a:ext cx="8928100" cy="1143000"/>
          </a:xfrm>
          <a:solidFill>
            <a:srgbClr val="99FF66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臺南區高中職</a:t>
            </a: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免試入學</a:t>
            </a: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學校彙整</a:t>
            </a:r>
          </a:p>
        </p:txBody>
      </p:sp>
      <p:sp>
        <p:nvSpPr>
          <p:cNvPr id="5" name="五角星形 4"/>
          <p:cNvSpPr/>
          <p:nvPr/>
        </p:nvSpPr>
        <p:spPr bwMode="auto">
          <a:xfrm>
            <a:off x="6227763" y="1706563"/>
            <a:ext cx="642937" cy="64293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460375" y="2463800"/>
            <a:ext cx="8229600" cy="471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ts val="55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TW" sz="3600" b="1"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學年度開始加入少數五專名額</a:t>
            </a:r>
            <a:endParaRPr lang="en-US" altLang="zh-TW" sz="3600" b="1">
              <a:latin typeface="標楷體" pitchFamily="65" charset="-120"/>
              <a:ea typeface="標楷體" pitchFamily="65" charset="-120"/>
            </a:endParaRPr>
          </a:p>
          <a:p>
            <a:pPr marL="342900" indent="-342900" eaLnBrk="1" hangingPunct="1">
              <a:lnSpc>
                <a:spcPts val="55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五專仍有自己的免試入學系統</a:t>
            </a:r>
            <a:endParaRPr lang="en-US" altLang="zh-TW" sz="3600" b="1">
              <a:latin typeface="標楷體" pitchFamily="65" charset="-120"/>
              <a:ea typeface="標楷體" pitchFamily="65" charset="-120"/>
            </a:endParaRPr>
          </a:p>
          <a:p>
            <a:pPr marL="342900" indent="-342900" eaLnBrk="1" hangingPunct="1">
              <a:lnSpc>
                <a:spcPts val="55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務必注意</a:t>
            </a:r>
            <a:r>
              <a:rPr lang="zh-TW" altLang="en-US" sz="3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高中職免試</a:t>
            </a:r>
            <a:r>
              <a:rPr lang="en-US" altLang="zh-TW" sz="3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特招放榜</a:t>
            </a:r>
            <a:r>
              <a:rPr lang="en-US" altLang="zh-TW" sz="3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(7/11)</a:t>
            </a: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、  </a:t>
            </a:r>
            <a:r>
              <a:rPr lang="zh-TW" altLang="en-US" sz="3600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五專免試撕榜</a:t>
            </a:r>
            <a:r>
              <a:rPr lang="en-US" altLang="zh-TW" sz="3600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(7/12)</a:t>
            </a: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高中職報到</a:t>
            </a:r>
            <a:r>
              <a:rPr lang="en-US" altLang="zh-TW" sz="3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(7/13)</a:t>
            </a: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的時間序。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圖片 2"/>
          <p:cNvPicPr>
            <a:picLocks noChangeAspect="1"/>
          </p:cNvPicPr>
          <p:nvPr/>
        </p:nvPicPr>
        <p:blipFill>
          <a:blip r:embed="rId2" cstate="print"/>
          <a:srcRect t="21651"/>
          <a:stretch>
            <a:fillRect/>
          </a:stretch>
        </p:blipFill>
        <p:spPr bwMode="auto">
          <a:xfrm>
            <a:off x="0" y="1389063"/>
            <a:ext cx="91440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07950" y="214313"/>
            <a:ext cx="8928100" cy="1143000"/>
          </a:xfrm>
          <a:solidFill>
            <a:srgbClr val="99FF66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臺南區高中職</a:t>
            </a: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免試入學</a:t>
            </a: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學校彙整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0" y="188913"/>
            <a:ext cx="8820150" cy="617537"/>
          </a:xfrm>
        </p:spPr>
        <p:txBody>
          <a:bodyPr/>
          <a:lstStyle/>
          <a:p>
            <a:pPr eaLnBrk="1" hangingPunct="1"/>
            <a:r>
              <a:rPr lang="en-US" altLang="zh-TW" sz="3600" b="1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106</a:t>
            </a:r>
            <a:r>
              <a:rPr lang="zh-TW" altLang="en-US" sz="3600" b="1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學年度高中職免試入學志願序</a:t>
            </a:r>
            <a:r>
              <a:rPr lang="en-US" altLang="zh-TW" sz="3600" b="1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(10</a:t>
            </a:r>
            <a:r>
              <a:rPr lang="zh-TW" altLang="en-US" sz="3600" b="1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en-US" altLang="zh-TW" sz="3600" b="1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3600" b="1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291" name="投影片編號版面配置區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CA6479-57B6-441E-BA13-CAAA63E70C70}" type="slidenum">
              <a:rPr lang="zh-TW" altLang="en-US">
                <a:solidFill>
                  <a:srgbClr val="FFFFFF"/>
                </a:solidFill>
                <a:latin typeface="Franklin Gothic Book" pitchFamily="34" charset="0"/>
                <a:ea typeface="微軟正黑體" pitchFamily="34" charset="-120"/>
              </a:rPr>
              <a:pPr/>
              <a:t>8</a:t>
            </a:fld>
            <a:endParaRPr lang="zh-TW" altLang="en-US">
              <a:solidFill>
                <a:srgbClr val="FFFFFF"/>
              </a:solidFill>
              <a:latin typeface="Franklin Gothic Book" pitchFamily="34" charset="0"/>
              <a:ea typeface="微軟正黑體" pitchFamily="34" charset="-12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28575" y="981075"/>
          <a:ext cx="9072559" cy="5378451"/>
        </p:xfrm>
        <a:graphic>
          <a:graphicData uri="http://schemas.openxmlformats.org/drawingml/2006/table">
            <a:tbl>
              <a:tblPr/>
              <a:tblGrid>
                <a:gridCol w="537095"/>
                <a:gridCol w="537095"/>
                <a:gridCol w="537095"/>
                <a:gridCol w="537095"/>
                <a:gridCol w="537095"/>
                <a:gridCol w="537095"/>
                <a:gridCol w="537095"/>
                <a:gridCol w="537095"/>
                <a:gridCol w="537095"/>
                <a:gridCol w="537095"/>
                <a:gridCol w="537095"/>
                <a:gridCol w="537095"/>
                <a:gridCol w="537095"/>
                <a:gridCol w="537095"/>
                <a:gridCol w="537095"/>
                <a:gridCol w="1016134"/>
              </a:tblGrid>
              <a:tr h="183893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itchFamily="65" charset="-120"/>
                          <a:ea typeface="華康魏碑體" pitchFamily="65" charset="-120"/>
                        </a:rPr>
                        <a:t>第一志願</a:t>
                      </a:r>
                      <a:endParaRPr kumimoji="0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itchFamily="65" charset="-120"/>
                        <a:ea typeface="華康魏碑體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itchFamily="65" charset="-120"/>
                          <a:ea typeface="華康魏碑體" pitchFamily="65" charset="-120"/>
                        </a:rPr>
                        <a:t>學校群組</a:t>
                      </a:r>
                    </a:p>
                    <a:p>
                      <a:pPr algn="ctr"/>
                      <a:endParaRPr lang="zh-TW" altLang="en-US" sz="2800" dirty="0"/>
                    </a:p>
                  </a:txBody>
                  <a:tcPr marT="43245" marB="43245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itchFamily="65" charset="-120"/>
                          <a:ea typeface="華康魏碑體" pitchFamily="65" charset="-120"/>
                        </a:rPr>
                        <a:t>第二志願</a:t>
                      </a:r>
                      <a:endParaRPr kumimoji="0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itchFamily="65" charset="-120"/>
                        <a:ea typeface="華康魏碑體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itchFamily="65" charset="-120"/>
                          <a:ea typeface="華康魏碑體" pitchFamily="65" charset="-120"/>
                        </a:rPr>
                        <a:t>學校群組</a:t>
                      </a:r>
                    </a:p>
                    <a:p>
                      <a:pPr algn="ctr"/>
                      <a:endParaRPr lang="zh-TW" altLang="en-US" sz="28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itchFamily="65" charset="-120"/>
                          <a:ea typeface="華康魏碑體" pitchFamily="65" charset="-120"/>
                        </a:rPr>
                        <a:t>第三志願學校群組</a:t>
                      </a:r>
                    </a:p>
                    <a:p>
                      <a:pPr algn="ctr"/>
                      <a:endParaRPr lang="zh-TW" altLang="en-US" sz="28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itchFamily="65" charset="-120"/>
                          <a:ea typeface="華康魏碑體" pitchFamily="65" charset="-120"/>
                        </a:rPr>
                        <a:t>第四志願</a:t>
                      </a:r>
                      <a:endParaRPr kumimoji="0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itchFamily="65" charset="-120"/>
                        <a:ea typeface="華康魏碑體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itchFamily="65" charset="-120"/>
                          <a:ea typeface="華康魏碑體" pitchFamily="65" charset="-120"/>
                        </a:rPr>
                        <a:t>學校群組</a:t>
                      </a:r>
                    </a:p>
                    <a:p>
                      <a:pPr algn="ctr"/>
                      <a:endParaRPr lang="zh-TW" altLang="en-US" sz="28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itchFamily="65" charset="-120"/>
                          <a:ea typeface="華康魏碑體" pitchFamily="65" charset="-120"/>
                        </a:rPr>
                        <a:t>第五志願</a:t>
                      </a:r>
                      <a:endParaRPr kumimoji="0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itchFamily="65" charset="-120"/>
                        <a:ea typeface="華康魏碑體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itchFamily="65" charset="-120"/>
                          <a:ea typeface="華康魏碑體" pitchFamily="65" charset="-120"/>
                        </a:rPr>
                        <a:t>學校群組</a:t>
                      </a:r>
                    </a:p>
                    <a:p>
                      <a:pPr algn="ctr"/>
                      <a:endParaRPr lang="zh-TW" altLang="en-US" sz="28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itchFamily="65" charset="-120"/>
                          <a:ea typeface="華康魏碑體" pitchFamily="65" charset="-120"/>
                        </a:rPr>
                        <a:t>其他志願序學校</a:t>
                      </a:r>
                      <a:endParaRPr lang="zh-TW" altLang="en-US" sz="23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250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3245" marB="43245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55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FF0000"/>
                          </a:solidFill>
                        </a:rPr>
                        <a:t>1-1</a:t>
                      </a:r>
                      <a:endParaRPr lang="zh-TW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FF0000"/>
                          </a:solidFill>
                        </a:rPr>
                        <a:t>1-2</a:t>
                      </a:r>
                      <a:endParaRPr lang="zh-TW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FF0000"/>
                          </a:solidFill>
                        </a:rPr>
                        <a:t>1-3</a:t>
                      </a:r>
                      <a:endParaRPr lang="zh-TW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0000CC"/>
                          </a:solidFill>
                        </a:rPr>
                        <a:t>2-1</a:t>
                      </a:r>
                      <a:endParaRPr lang="zh-TW" altLang="en-US" sz="2000" b="1" dirty="0">
                        <a:solidFill>
                          <a:srgbClr val="0000CC"/>
                        </a:solidFill>
                      </a:endParaRPr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0000CC"/>
                          </a:solidFill>
                        </a:rPr>
                        <a:t>2-2</a:t>
                      </a:r>
                      <a:endParaRPr lang="zh-TW" altLang="en-US" sz="2000" b="1" dirty="0">
                        <a:solidFill>
                          <a:srgbClr val="0000CC"/>
                        </a:solidFill>
                      </a:endParaRPr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0000CC"/>
                          </a:solidFill>
                        </a:rPr>
                        <a:t>2-3</a:t>
                      </a:r>
                      <a:endParaRPr lang="zh-TW" altLang="en-US" sz="2000" b="1" dirty="0">
                        <a:solidFill>
                          <a:srgbClr val="0000CC"/>
                        </a:solidFill>
                      </a:endParaRPr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FF0000"/>
                          </a:solidFill>
                        </a:rPr>
                        <a:t>3-1</a:t>
                      </a:r>
                      <a:endParaRPr lang="zh-TW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FF0000"/>
                          </a:solidFill>
                        </a:rPr>
                        <a:t>3-2</a:t>
                      </a:r>
                      <a:endParaRPr lang="zh-TW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FF0000"/>
                          </a:solidFill>
                        </a:rPr>
                        <a:t>3-3</a:t>
                      </a:r>
                      <a:endParaRPr lang="zh-TW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0000CC"/>
                          </a:solidFill>
                        </a:rPr>
                        <a:t>4-1</a:t>
                      </a:r>
                      <a:endParaRPr lang="zh-TW" altLang="en-US" sz="2000" b="1" dirty="0">
                        <a:solidFill>
                          <a:srgbClr val="0000CC"/>
                        </a:solidFill>
                      </a:endParaRPr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0000CC"/>
                          </a:solidFill>
                        </a:rPr>
                        <a:t>4-2</a:t>
                      </a:r>
                      <a:endParaRPr lang="zh-TW" altLang="en-US" sz="2000" b="1" dirty="0">
                        <a:solidFill>
                          <a:srgbClr val="0000CC"/>
                        </a:solidFill>
                      </a:endParaRPr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0000CC"/>
                          </a:solidFill>
                        </a:rPr>
                        <a:t>4-3</a:t>
                      </a:r>
                      <a:endParaRPr lang="zh-TW" altLang="en-US" sz="2000" b="1" dirty="0">
                        <a:solidFill>
                          <a:srgbClr val="0000CC"/>
                        </a:solidFill>
                      </a:endParaRPr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FF0000"/>
                          </a:solidFill>
                        </a:rPr>
                        <a:t>5-1</a:t>
                      </a:r>
                      <a:endParaRPr lang="zh-TW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FF0000"/>
                          </a:solidFill>
                        </a:rPr>
                        <a:t>5-2</a:t>
                      </a:r>
                      <a:endParaRPr lang="zh-TW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FF0000"/>
                          </a:solidFill>
                        </a:rPr>
                        <a:t>5-3</a:t>
                      </a:r>
                      <a:endParaRPr lang="zh-TW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一校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一科系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959"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959"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959"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959"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959"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959"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959"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700" dirty="0"/>
                    </a:p>
                  </a:txBody>
                  <a:tcPr marT="43245" marB="432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>
          <a:xfrm>
            <a:off x="889000" y="211138"/>
            <a:ext cx="7381875" cy="668337"/>
          </a:xfrm>
        </p:spPr>
        <p:txBody>
          <a:bodyPr/>
          <a:lstStyle/>
          <a:p>
            <a:pPr eaLnBrk="1" hangingPunct="1"/>
            <a:r>
              <a:rPr lang="zh-TW" altLang="en-US" sz="4000" b="1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如何篩選出需要協助的學生</a:t>
            </a:r>
          </a:p>
        </p:txBody>
      </p:sp>
      <p:sp>
        <p:nvSpPr>
          <p:cNvPr id="13315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75BE14-FB64-4830-988E-3286CA45BDF1}" type="slidenum">
              <a:rPr kumimoji="1" lang="en-US" altLang="zh-TW" sz="1400">
                <a:solidFill>
                  <a:schemeClr val="bg1"/>
                </a:solidFill>
                <a:latin typeface="Arial" pitchFamily="34" charset="0"/>
              </a:rPr>
              <a:pPr/>
              <a:t>9</a:t>
            </a:fld>
            <a:endParaRPr kumimoji="1" lang="en-US" altLang="zh-TW" sz="14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316" name="Freeform 8"/>
          <p:cNvSpPr>
            <a:spLocks/>
          </p:cNvSpPr>
          <p:nvPr/>
        </p:nvSpPr>
        <p:spPr bwMode="auto">
          <a:xfrm flipH="1">
            <a:off x="935038" y="6138863"/>
            <a:ext cx="8066087" cy="504825"/>
          </a:xfrm>
          <a:custGeom>
            <a:avLst/>
            <a:gdLst>
              <a:gd name="T0" fmla="*/ 0 w 5088"/>
              <a:gd name="T1" fmla="*/ 2147483646 h 462"/>
              <a:gd name="T2" fmla="*/ 2147483646 w 5088"/>
              <a:gd name="T3" fmla="*/ 2147483646 h 462"/>
              <a:gd name="T4" fmla="*/ 2147483646 w 5088"/>
              <a:gd name="T5" fmla="*/ 2147483646 h 462"/>
              <a:gd name="T6" fmla="*/ 2147483646 w 5088"/>
              <a:gd name="T7" fmla="*/ 2147483646 h 462"/>
              <a:gd name="T8" fmla="*/ 2147483646 w 5088"/>
              <a:gd name="T9" fmla="*/ 2147483646 h 462"/>
              <a:gd name="T10" fmla="*/ 2147483646 w 5088"/>
              <a:gd name="T11" fmla="*/ 2147483646 h 462"/>
              <a:gd name="T12" fmla="*/ 2147483646 w 5088"/>
              <a:gd name="T13" fmla="*/ 2147483646 h 4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088"/>
              <a:gd name="T22" fmla="*/ 0 h 462"/>
              <a:gd name="T23" fmla="*/ 5088 w 5088"/>
              <a:gd name="T24" fmla="*/ 462 h 4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088" h="462">
                <a:moveTo>
                  <a:pt x="0" y="333"/>
                </a:moveTo>
                <a:cubicBezTo>
                  <a:pt x="91" y="166"/>
                  <a:pt x="182" y="0"/>
                  <a:pt x="318" y="15"/>
                </a:cubicBezTo>
                <a:cubicBezTo>
                  <a:pt x="454" y="30"/>
                  <a:pt x="628" y="386"/>
                  <a:pt x="817" y="424"/>
                </a:cubicBezTo>
                <a:cubicBezTo>
                  <a:pt x="1006" y="462"/>
                  <a:pt x="1301" y="242"/>
                  <a:pt x="1452" y="242"/>
                </a:cubicBezTo>
                <a:cubicBezTo>
                  <a:pt x="1603" y="242"/>
                  <a:pt x="1202" y="394"/>
                  <a:pt x="1724" y="424"/>
                </a:cubicBezTo>
                <a:cubicBezTo>
                  <a:pt x="2246" y="454"/>
                  <a:pt x="4076" y="424"/>
                  <a:pt x="4582" y="424"/>
                </a:cubicBezTo>
                <a:cubicBezTo>
                  <a:pt x="5088" y="424"/>
                  <a:pt x="4925" y="424"/>
                  <a:pt x="4763" y="424"/>
                </a:cubicBezTo>
              </a:path>
            </a:pathLst>
          </a:cu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3317" name="內容版面配置區 2"/>
          <p:cNvSpPr>
            <a:spLocks noGrp="1"/>
          </p:cNvSpPr>
          <p:nvPr>
            <p:ph idx="1"/>
          </p:nvPr>
        </p:nvSpPr>
        <p:spPr>
          <a:xfrm>
            <a:off x="857250" y="1039813"/>
            <a:ext cx="3455988" cy="588962"/>
          </a:xfrm>
          <a:solidFill>
            <a:srgbClr val="FFFF99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zh-TW" altLang="en-US" b="1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常見的選填狀況：</a:t>
            </a:r>
            <a:endParaRPr lang="en-US" altLang="zh-TW" b="1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 bwMode="auto">
          <a:xfrm>
            <a:off x="857250" y="1700213"/>
            <a:ext cx="55721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buFont typeface="Arial" pitchFamily="34" charset="0"/>
              <a:buChar char="•"/>
            </a:pPr>
            <a:r>
              <a:rPr kumimoji="1" lang="zh-TW" altLang="en-US" sz="3600" b="1">
                <a:latin typeface="標楷體" pitchFamily="65" charset="-120"/>
                <a:ea typeface="標楷體" pitchFamily="65" charset="-120"/>
              </a:rPr>
              <a:t>還沒進行志願選填</a:t>
            </a:r>
            <a:endParaRPr kumimoji="1" lang="en-US" altLang="zh-TW" sz="3600" b="1">
              <a:latin typeface="標楷體" pitchFamily="65" charset="-120"/>
              <a:ea typeface="標楷體" pitchFamily="65" charset="-120"/>
            </a:endParaRPr>
          </a:p>
          <a:p>
            <a:pPr marL="457200" indent="-457200" eaLnBrk="1" hangingPunct="1">
              <a:buFont typeface="Arial" pitchFamily="34" charset="0"/>
              <a:buChar char="•"/>
            </a:pPr>
            <a:endParaRPr kumimoji="1" lang="zh-TW" altLang="zh-TW" sz="36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6891338" y="5881688"/>
            <a:ext cx="192881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buFont typeface="Arial" pitchFamily="34" charset="0"/>
              <a:buChar char="•"/>
            </a:pPr>
            <a:r>
              <a:rPr kumimoji="1" lang="zh-TW" altLang="zh-TW" sz="3600" b="1">
                <a:latin typeface="標楷體" pitchFamily="65" charset="-120"/>
                <a:ea typeface="標楷體" pitchFamily="65" charset="-120"/>
              </a:rPr>
              <a:t>其他</a:t>
            </a: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 bwMode="auto">
          <a:xfrm>
            <a:off x="857250" y="2271713"/>
            <a:ext cx="55721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buFont typeface="Arial" pitchFamily="34" charset="0"/>
              <a:buChar char="•"/>
            </a:pPr>
            <a:r>
              <a:rPr kumimoji="1" lang="zh-TW" altLang="en-US" sz="3600" b="1">
                <a:latin typeface="標楷體" pitchFamily="65" charset="-120"/>
                <a:ea typeface="標楷體" pitchFamily="65" charset="-120"/>
              </a:rPr>
              <a:t>不熟悉</a:t>
            </a:r>
            <a:r>
              <a:rPr kumimoji="1" lang="zh-TW" altLang="zh-TW" sz="3600" b="1">
                <a:latin typeface="標楷體" pitchFamily="65" charset="-120"/>
                <a:ea typeface="標楷體" pitchFamily="65" charset="-120"/>
              </a:rPr>
              <a:t>志願選填</a:t>
            </a:r>
            <a:r>
              <a:rPr kumimoji="1" lang="zh-TW" altLang="en-US" sz="3600" b="1">
                <a:latin typeface="標楷體" pitchFamily="65" charset="-120"/>
                <a:ea typeface="標楷體" pitchFamily="65" charset="-120"/>
              </a:rPr>
              <a:t>系統</a:t>
            </a:r>
            <a:endParaRPr kumimoji="1" lang="en-US" altLang="zh-TW" sz="3600" b="1">
              <a:latin typeface="標楷體" pitchFamily="65" charset="-120"/>
              <a:ea typeface="標楷體" pitchFamily="65" charset="-120"/>
            </a:endParaRPr>
          </a:p>
          <a:p>
            <a:pPr marL="457200" indent="-457200" eaLnBrk="1" hangingPunct="1">
              <a:buFont typeface="Arial" pitchFamily="34" charset="0"/>
              <a:buChar char="•"/>
            </a:pPr>
            <a:endParaRPr kumimoji="1" lang="zh-TW" altLang="zh-TW" sz="36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 bwMode="auto">
          <a:xfrm>
            <a:off x="857250" y="2843213"/>
            <a:ext cx="55721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buFont typeface="Arial" pitchFamily="34" charset="0"/>
              <a:buChar char="•"/>
            </a:pPr>
            <a:r>
              <a:rPr kumimoji="1" lang="zh-TW" altLang="zh-TW" sz="3600" b="1">
                <a:latin typeface="標楷體" pitchFamily="65" charset="-120"/>
                <a:ea typeface="標楷體" pitchFamily="65" charset="-120"/>
              </a:rPr>
              <a:t>志願數太少</a:t>
            </a: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 bwMode="auto">
          <a:xfrm>
            <a:off x="857250" y="3414713"/>
            <a:ext cx="55721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buFont typeface="Arial" pitchFamily="34" charset="0"/>
              <a:buChar char="•"/>
            </a:pPr>
            <a:r>
              <a:rPr kumimoji="1" lang="zh-TW" altLang="zh-TW" sz="3600" b="1">
                <a:latin typeface="標楷體" pitchFamily="65" charset="-120"/>
                <a:ea typeface="標楷體" pitchFamily="65" charset="-120"/>
              </a:rPr>
              <a:t>志願選填</a:t>
            </a:r>
            <a:r>
              <a:rPr kumimoji="1" lang="zh-TW" altLang="en-US" sz="3600" b="1">
                <a:latin typeface="標楷體" pitchFamily="65" charset="-120"/>
                <a:ea typeface="標楷體" pitchFamily="65" charset="-120"/>
              </a:rPr>
              <a:t>不合</a:t>
            </a:r>
            <a:r>
              <a:rPr kumimoji="1" lang="zh-TW" altLang="zh-TW" sz="3600" b="1">
                <a:latin typeface="標楷體" pitchFamily="65" charset="-120"/>
                <a:ea typeface="標楷體" pitchFamily="65" charset="-120"/>
              </a:rPr>
              <a:t>邏輯</a:t>
            </a: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 bwMode="auto">
          <a:xfrm>
            <a:off x="857250" y="3986213"/>
            <a:ext cx="55721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buFont typeface="Arial" pitchFamily="34" charset="0"/>
              <a:buChar char="•"/>
            </a:pPr>
            <a:r>
              <a:rPr kumimoji="1" lang="zh-TW" altLang="zh-TW" sz="3600" b="1">
                <a:latin typeface="標楷體" pitchFamily="65" charset="-120"/>
                <a:ea typeface="標楷體" pitchFamily="65" charset="-120"/>
              </a:rPr>
              <a:t>志願選填方向模糊</a:t>
            </a: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 bwMode="auto">
          <a:xfrm>
            <a:off x="857250" y="4557713"/>
            <a:ext cx="55721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buFont typeface="Arial" pitchFamily="34" charset="0"/>
              <a:buChar char="•"/>
            </a:pPr>
            <a:r>
              <a:rPr kumimoji="1" lang="zh-TW" altLang="zh-TW" sz="3600" b="1">
                <a:latin typeface="標楷體" pitchFamily="65" charset="-120"/>
                <a:ea typeface="標楷體" pitchFamily="65" charset="-120"/>
              </a:rPr>
              <a:t>期望與目標能力落差大</a:t>
            </a:r>
          </a:p>
        </p:txBody>
      </p:sp>
      <p:sp>
        <p:nvSpPr>
          <p:cNvPr id="15" name="內容版面配置區 2"/>
          <p:cNvSpPr txBox="1">
            <a:spLocks/>
          </p:cNvSpPr>
          <p:nvPr/>
        </p:nvSpPr>
        <p:spPr bwMode="auto">
          <a:xfrm>
            <a:off x="857250" y="5129213"/>
            <a:ext cx="5572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buFont typeface="Arial" pitchFamily="34" charset="0"/>
              <a:buChar char="•"/>
            </a:pPr>
            <a:r>
              <a:rPr kumimoji="1" lang="zh-TW" altLang="en-US" sz="3600" b="1">
                <a:latin typeface="標楷體" pitchFamily="65" charset="-120"/>
                <a:ea typeface="標楷體" pitchFamily="65" charset="-120"/>
              </a:rPr>
              <a:t>面對生涯選擇壓力大</a:t>
            </a:r>
            <a:endParaRPr kumimoji="1" lang="zh-TW" altLang="zh-TW" sz="36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 bwMode="auto">
          <a:xfrm>
            <a:off x="857250" y="5700713"/>
            <a:ext cx="59467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buFont typeface="Arial" pitchFamily="34" charset="0"/>
              <a:buChar char="•"/>
            </a:pPr>
            <a:r>
              <a:rPr kumimoji="1" lang="zh-TW" altLang="en-US" sz="3600" b="1">
                <a:latin typeface="標楷體" pitchFamily="65" charset="-120"/>
                <a:ea typeface="標楷體" pitchFamily="65" charset="-120"/>
              </a:rPr>
              <a:t>與家長意見不同很難決定</a:t>
            </a:r>
            <a:endParaRPr kumimoji="1" lang="zh-TW" altLang="zh-TW" sz="3600" b="1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2322</TotalTime>
  <Words>1427</Words>
  <Application>Microsoft Office PowerPoint</Application>
  <PresentationFormat>如螢幕大小 (4:3)</PresentationFormat>
  <Paragraphs>322</Paragraphs>
  <Slides>27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8" baseType="lpstr">
      <vt:lpstr>Calibri</vt:lpstr>
      <vt:lpstr>新細明體</vt:lpstr>
      <vt:lpstr>Arial</vt:lpstr>
      <vt:lpstr>微軟正黑體</vt:lpstr>
      <vt:lpstr>標楷體</vt:lpstr>
      <vt:lpstr>Times New Roman</vt:lpstr>
      <vt:lpstr>華康海報體W9</vt:lpstr>
      <vt:lpstr>Franklin Gothic Book</vt:lpstr>
      <vt:lpstr>華康魏碑體</vt:lpstr>
      <vt:lpstr>Wingdings</vt:lpstr>
      <vt:lpstr>Office 佈景主題</vt:lpstr>
      <vt:lpstr>105學年度 國中生 志願選填試探與輔導知能研習</vt:lpstr>
      <vt:lpstr>前言 ~ </vt:lpstr>
      <vt:lpstr>投影片 3</vt:lpstr>
      <vt:lpstr>12年國教多元入學管道 (高中職)</vt:lpstr>
      <vt:lpstr>志願選填輔導時程</vt:lpstr>
      <vt:lpstr>臺南區高中職『免試入學』學校彙整</vt:lpstr>
      <vt:lpstr>臺南區高中職『免試入學』學校彙整</vt:lpstr>
      <vt:lpstr>106學年度高中職免試入學志願序(10分)</vt:lpstr>
      <vt:lpstr>如何篩選出需要協助的學生</vt:lpstr>
      <vt:lpstr>志願選填操作有誤</vt:lpstr>
      <vt:lpstr>志願選填不合邏輯</vt:lpstr>
      <vt:lpstr>志願選填不合邏輯</vt:lpstr>
      <vt:lpstr>志願選填方向模糊</vt:lpstr>
      <vt:lpstr>志願選填方向模糊 or 清晰？</vt:lpstr>
      <vt:lpstr>看得出邏輯嗎?</vt:lpstr>
      <vt:lpstr>導師篩選評估表</vt:lpstr>
      <vt:lpstr>輔導活動教師 (課程用學生自評表)</vt:lpstr>
      <vt:lpstr>志願選填「學生自評表」資料統計</vt:lpstr>
      <vt:lpstr>投影片 19</vt:lpstr>
      <vt:lpstr>選技職 好好讀 有前途</vt:lpstr>
      <vt:lpstr>教 育 局 宣 導 手 冊</vt:lpstr>
      <vt:lpstr>投影片 22</vt:lpstr>
      <vt:lpstr>生涯輔導課程規畫（列舉）</vt:lpstr>
      <vt:lpstr>投影片 24</vt:lpstr>
      <vt:lpstr>投影片 25</vt:lpstr>
      <vt:lpstr>投影片 26</vt:lpstr>
      <vt:lpstr>「夢想」是什麼？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tiffany</dc:creator>
  <cp:lastModifiedBy>admin</cp:lastModifiedBy>
  <cp:revision>225</cp:revision>
  <dcterms:created xsi:type="dcterms:W3CDTF">2013-11-26T22:03:58Z</dcterms:created>
  <dcterms:modified xsi:type="dcterms:W3CDTF">2016-11-29T08:42:36Z</dcterms:modified>
</cp:coreProperties>
</file>